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8.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9" r:id="rId4"/>
  </p:sldMasterIdLst>
  <p:notesMasterIdLst>
    <p:notesMasterId r:id="rId47"/>
  </p:notesMasterIdLst>
  <p:sldIdLst>
    <p:sldId id="256" r:id="rId5"/>
    <p:sldId id="257" r:id="rId6"/>
    <p:sldId id="258" r:id="rId7"/>
    <p:sldId id="266" r:id="rId8"/>
    <p:sldId id="259" r:id="rId9"/>
    <p:sldId id="260" r:id="rId10"/>
    <p:sldId id="261" r:id="rId11"/>
    <p:sldId id="262" r:id="rId12"/>
    <p:sldId id="263" r:id="rId13"/>
    <p:sldId id="264" r:id="rId14"/>
    <p:sldId id="265" r:id="rId15"/>
    <p:sldId id="274" r:id="rId16"/>
    <p:sldId id="267" r:id="rId17"/>
    <p:sldId id="275" r:id="rId18"/>
    <p:sldId id="299" r:id="rId19"/>
    <p:sldId id="316" r:id="rId20"/>
    <p:sldId id="300" r:id="rId21"/>
    <p:sldId id="301" r:id="rId22"/>
    <p:sldId id="303" r:id="rId23"/>
    <p:sldId id="304" r:id="rId24"/>
    <p:sldId id="305" r:id="rId25"/>
    <p:sldId id="306" r:id="rId26"/>
    <p:sldId id="308" r:id="rId27"/>
    <p:sldId id="309" r:id="rId28"/>
    <p:sldId id="310" r:id="rId29"/>
    <p:sldId id="311" r:id="rId30"/>
    <p:sldId id="312" r:id="rId31"/>
    <p:sldId id="292" r:id="rId32"/>
    <p:sldId id="293" r:id="rId33"/>
    <p:sldId id="294" r:id="rId34"/>
    <p:sldId id="295" r:id="rId35"/>
    <p:sldId id="296" r:id="rId36"/>
    <p:sldId id="297" r:id="rId37"/>
    <p:sldId id="298" r:id="rId38"/>
    <p:sldId id="323" r:id="rId39"/>
    <p:sldId id="269" r:id="rId40"/>
    <p:sldId id="270" r:id="rId41"/>
    <p:sldId id="271" r:id="rId42"/>
    <p:sldId id="272" r:id="rId43"/>
    <p:sldId id="278" r:id="rId44"/>
    <p:sldId id="279" r:id="rId45"/>
    <p:sldId id="287" r:id="rId46"/>
  </p:sldIdLst>
  <p:sldSz cx="12192000" cy="6858000"/>
  <p:notesSz cx="6858000" cy="9144000"/>
  <p:embeddedFontLs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9E35D-8CC7-4E64-98DF-336B7055CDE3}" v="2" dt="2024-03-19T07:31:13.0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35" autoAdjust="0"/>
  </p:normalViewPr>
  <p:slideViewPr>
    <p:cSldViewPr snapToGrid="0">
      <p:cViewPr varScale="1">
        <p:scale>
          <a:sx n="71" d="100"/>
          <a:sy n="71" d="100"/>
        </p:scale>
        <p:origin x="1138"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_ww1234.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FF-CMP-CM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LUBS.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OPLEIDINGEN.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SilkeDeWaell_js6w7ai\Downloads\20231115_%20Stakeholderbevraging%20G-sport%20Vlaanderen%202023_Data_Clean_COMM.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ilkeDeWaell_js6w7ai\Downloads\20231115_%20Stakeholderbevraging%20G-sport%20Vlaanderen%202023_Data_Clean_COMM.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ilkeDeWaell_js6w7ai\Downloads\20231115_%20Stakeholderbevraging%20G-sport%20Vlaanderen%202023_Data_Clean_COMM.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ilkeDeWaell_js6w7ai\Downloads\20231115_%20Stakeholderbevraging%20G-sport%20Vlaanderen%202023_Data_Clean_COMM.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COMM.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parantee.sharepoint.com/Administratie/Administratie/Beleidsplanning/Beleidsplan_2025-2028/Fase%203_Gegevensverzameling/Verwerking%20Kwantitatieve%20bevraging/20231115_%20Stakeholderbevraging%20G-sport%20Vlaanderen%202023_Data_Clean_TEVREDENHEI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ilkeDeWaell_js6w7ai\Downloads\20231115_%20Stakeholderbevraging%20G-sport%20Vlaanderen%202023_Data_Clean_TEVREDENHEID_ww123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[20231115_ Stakeholderbevraging G-sport Vlaanderen 2023_Data_Clean_TEVREDENHEID.xlsx]Draaitabel 1 Aantallen!Draaitabel2</c:name>
    <c:fmtId val="2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'Draaitabel 1 Aantallen'!$B$15</c:f>
              <c:strCache>
                <c:ptCount val="1"/>
                <c:pt idx="0">
                  <c:v>Aantal die functie invulden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1 Aantallen'!$A$16:$A$23</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1 Aantallen'!$B$16:$B$23</c:f>
              <c:numCache>
                <c:formatCode>General</c:formatCode>
                <c:ptCount val="7"/>
                <c:pt idx="0">
                  <c:v>80</c:v>
                </c:pt>
                <c:pt idx="1">
                  <c:v>2</c:v>
                </c:pt>
                <c:pt idx="2">
                  <c:v>7</c:v>
                </c:pt>
                <c:pt idx="3">
                  <c:v>27</c:v>
                </c:pt>
                <c:pt idx="4">
                  <c:v>38</c:v>
                </c:pt>
                <c:pt idx="5">
                  <c:v>216</c:v>
                </c:pt>
                <c:pt idx="6">
                  <c:v>43</c:v>
                </c:pt>
              </c:numCache>
            </c:numRef>
          </c:val>
          <c:extLst>
            <c:ext xmlns:c16="http://schemas.microsoft.com/office/drawing/2014/chart" uri="{C3380CC4-5D6E-409C-BE32-E72D297353CC}">
              <c16:uniqueId val="{00000000-3D67-42FE-BB67-693DB1973FA4}"/>
            </c:ext>
          </c:extLst>
        </c:ser>
        <c:ser>
          <c:idx val="1"/>
          <c:order val="1"/>
          <c:tx>
            <c:strRef>
              <c:f>'Draaitabel 1 Aantallen'!$C$15</c:f>
              <c:strCache>
                <c:ptCount val="1"/>
                <c:pt idx="0">
                  <c:v>Aantal die de eerste echte vraag invulden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1 Aantallen'!$A$16:$A$23</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1 Aantallen'!$C$16:$C$23</c:f>
              <c:numCache>
                <c:formatCode>General</c:formatCode>
                <c:ptCount val="7"/>
                <c:pt idx="0">
                  <c:v>66</c:v>
                </c:pt>
                <c:pt idx="1">
                  <c:v>1</c:v>
                </c:pt>
                <c:pt idx="2">
                  <c:v>2</c:v>
                </c:pt>
                <c:pt idx="3">
                  <c:v>22</c:v>
                </c:pt>
                <c:pt idx="4">
                  <c:v>25</c:v>
                </c:pt>
                <c:pt idx="5">
                  <c:v>102</c:v>
                </c:pt>
                <c:pt idx="6">
                  <c:v>29</c:v>
                </c:pt>
              </c:numCache>
            </c:numRef>
          </c:val>
          <c:extLst>
            <c:ext xmlns:c16="http://schemas.microsoft.com/office/drawing/2014/chart" uri="{C3380CC4-5D6E-409C-BE32-E72D297353CC}">
              <c16:uniqueId val="{00000001-3D67-42FE-BB67-693DB1973FA4}"/>
            </c:ext>
          </c:extLst>
        </c:ser>
        <c:ser>
          <c:idx val="2"/>
          <c:order val="2"/>
          <c:tx>
            <c:strRef>
              <c:f>'Draaitabel 1 Aantallen'!$D$15</c:f>
              <c:strCache>
                <c:ptCount val="1"/>
                <c:pt idx="0">
                  <c:v>Aantal die de vragenlijst afwerkten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1 Aantallen'!$A$16:$A$23</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1 Aantallen'!$D$16:$D$23</c:f>
              <c:numCache>
                <c:formatCode>General</c:formatCode>
                <c:ptCount val="7"/>
                <c:pt idx="0">
                  <c:v>49</c:v>
                </c:pt>
                <c:pt idx="1">
                  <c:v>1</c:v>
                </c:pt>
                <c:pt idx="2">
                  <c:v>1</c:v>
                </c:pt>
                <c:pt idx="3">
                  <c:v>14</c:v>
                </c:pt>
                <c:pt idx="4">
                  <c:v>16</c:v>
                </c:pt>
                <c:pt idx="5">
                  <c:v>87</c:v>
                </c:pt>
                <c:pt idx="6">
                  <c:v>22</c:v>
                </c:pt>
              </c:numCache>
            </c:numRef>
          </c:val>
          <c:extLst>
            <c:ext xmlns:c16="http://schemas.microsoft.com/office/drawing/2014/chart" uri="{C3380CC4-5D6E-409C-BE32-E72D297353CC}">
              <c16:uniqueId val="{00000002-3D67-42FE-BB67-693DB1973FA4}"/>
            </c:ext>
          </c:extLst>
        </c:ser>
        <c:dLbls>
          <c:showLegendKey val="0"/>
          <c:showVal val="0"/>
          <c:showCatName val="0"/>
          <c:showSerName val="0"/>
          <c:showPercent val="0"/>
          <c:showBubbleSize val="0"/>
        </c:dLbls>
        <c:gapWidth val="150"/>
        <c:overlap val="100"/>
        <c:axId val="893821647"/>
        <c:axId val="923187951"/>
      </c:barChart>
      <c:catAx>
        <c:axId val="89382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923187951"/>
        <c:crosses val="autoZero"/>
        <c:auto val="1"/>
        <c:lblAlgn val="ctr"/>
        <c:lblOffset val="100"/>
        <c:noMultiLvlLbl val="0"/>
      </c:catAx>
      <c:valAx>
        <c:axId val="923187951"/>
        <c:scaling>
          <c:orientation val="minMax"/>
        </c:scaling>
        <c:delete val="1"/>
        <c:axPos val="l"/>
        <c:numFmt formatCode="General" sourceLinked="1"/>
        <c:majorTickMark val="none"/>
        <c:minorTickMark val="none"/>
        <c:tickLblPos val="nextTo"/>
        <c:crossAx val="893821647"/>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B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2023_Data_Clean_TEVREDENHEID_ww1234.xlsx]Draaitabel 6 Contact Medewerker'!$F$12</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Contact Medewerker'!$G$11:$J$11</c:f>
              <c:strCache>
                <c:ptCount val="4"/>
                <c:pt idx="0">
                  <c:v>Contact met medewerker is meerwaarde</c:v>
                </c:pt>
                <c:pt idx="1">
                  <c:v>Overleg verloopt constructief en is nuttig</c:v>
                </c:pt>
                <c:pt idx="2">
                  <c:v>Actiepunten worden opgevolgd</c:v>
                </c:pt>
                <c:pt idx="3">
                  <c:v>Ik voel me gewaardeerd</c:v>
                </c:pt>
              </c:strCache>
            </c:strRef>
          </c:cat>
          <c:val>
            <c:numRef>
              <c:f>'[1]Draaitabel 6 Contact Medewerker'!$G$12:$J$12</c:f>
              <c:numCache>
                <c:formatCode>0</c:formatCode>
                <c:ptCount val="4"/>
                <c:pt idx="0">
                  <c:v>1.7241379310344827</c:v>
                </c:pt>
                <c:pt idx="1">
                  <c:v>0.86206896551724133</c:v>
                </c:pt>
                <c:pt idx="2">
                  <c:v>2.5862068965517242</c:v>
                </c:pt>
                <c:pt idx="3">
                  <c:v>2.5862068965517242</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2023_Data_Clean_TEVREDENHEID_ww1234.xlsx]Draaitabel 6 Contact Medewerker'!$F$13</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Contact Medewerker'!$G$11:$J$11</c:f>
              <c:strCache>
                <c:ptCount val="4"/>
                <c:pt idx="0">
                  <c:v>Contact met medewerker is meerwaarde</c:v>
                </c:pt>
                <c:pt idx="1">
                  <c:v>Overleg verloopt constructief en is nuttig</c:v>
                </c:pt>
                <c:pt idx="2">
                  <c:v>Actiepunten worden opgevolgd</c:v>
                </c:pt>
                <c:pt idx="3">
                  <c:v>Ik voel me gewaardeerd</c:v>
                </c:pt>
              </c:strCache>
            </c:strRef>
          </c:cat>
          <c:val>
            <c:numRef>
              <c:f>'[1]Draaitabel 6 Contact Medewerker'!$G$13:$J$13</c:f>
              <c:numCache>
                <c:formatCode>0</c:formatCode>
                <c:ptCount val="4"/>
                <c:pt idx="0">
                  <c:v>11.206896551724139</c:v>
                </c:pt>
                <c:pt idx="1">
                  <c:v>10.344827586206897</c:v>
                </c:pt>
                <c:pt idx="2">
                  <c:v>12.068965517241379</c:v>
                </c:pt>
                <c:pt idx="3">
                  <c:v>12.068965517241379</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2023_Data_Clean_TEVREDENHEID_ww1234.xlsx]Draaitabel 6 Contact Medewerker'!$F$14</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Contact Medewerker'!$G$11:$J$11</c:f>
              <c:strCache>
                <c:ptCount val="4"/>
                <c:pt idx="0">
                  <c:v>Contact met medewerker is meerwaarde</c:v>
                </c:pt>
                <c:pt idx="1">
                  <c:v>Overleg verloopt constructief en is nuttig</c:v>
                </c:pt>
                <c:pt idx="2">
                  <c:v>Actiepunten worden opgevolgd</c:v>
                </c:pt>
                <c:pt idx="3">
                  <c:v>Ik voel me gewaardeerd</c:v>
                </c:pt>
              </c:strCache>
            </c:strRef>
          </c:cat>
          <c:val>
            <c:numRef>
              <c:f>'[1]Draaitabel 6 Contact Medewerker'!$G$14:$J$14</c:f>
              <c:numCache>
                <c:formatCode>0</c:formatCode>
                <c:ptCount val="4"/>
                <c:pt idx="0">
                  <c:v>43.103448275862064</c:v>
                </c:pt>
                <c:pt idx="1">
                  <c:v>50</c:v>
                </c:pt>
                <c:pt idx="2">
                  <c:v>49.137931034482754</c:v>
                </c:pt>
                <c:pt idx="3">
                  <c:v>49.137931034482754</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2023_Data_Clean_TEVREDENHEID_ww1234.xlsx]Draaitabel 6 Contact Medewerker'!$F$15</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Contact Medewerker'!$G$11:$J$11</c:f>
              <c:strCache>
                <c:ptCount val="4"/>
                <c:pt idx="0">
                  <c:v>Contact met medewerker is meerwaarde</c:v>
                </c:pt>
                <c:pt idx="1">
                  <c:v>Overleg verloopt constructief en is nuttig</c:v>
                </c:pt>
                <c:pt idx="2">
                  <c:v>Actiepunten worden opgevolgd</c:v>
                </c:pt>
                <c:pt idx="3">
                  <c:v>Ik voel me gewaardeerd</c:v>
                </c:pt>
              </c:strCache>
            </c:strRef>
          </c:cat>
          <c:val>
            <c:numRef>
              <c:f>'[1]Draaitabel 6 Contact Medewerker'!$G$15:$J$15</c:f>
              <c:numCache>
                <c:formatCode>0</c:formatCode>
                <c:ptCount val="4"/>
                <c:pt idx="0">
                  <c:v>43.96551724137931</c:v>
                </c:pt>
                <c:pt idx="1">
                  <c:v>38.793103448275865</c:v>
                </c:pt>
                <c:pt idx="2">
                  <c:v>36.206896551724135</c:v>
                </c:pt>
                <c:pt idx="3">
                  <c:v>36.206896551724135</c:v>
                </c:pt>
              </c:numCache>
            </c:numRef>
          </c:val>
          <c:extLst>
            <c:ext xmlns:c16="http://schemas.microsoft.com/office/drawing/2014/chart" uri="{C3380CC4-5D6E-409C-BE32-E72D297353CC}">
              <c16:uniqueId val="{00000003-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'Draaitabel 2 Fair Play'!$E$10</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Fair Play'!$F$9:$H$9</c:f>
              <c:strCache>
                <c:ptCount val="3"/>
                <c:pt idx="0">
                  <c:v>Positieve sfeer</c:v>
                </c:pt>
                <c:pt idx="1">
                  <c:v>Fair play bij de sporters</c:v>
                </c:pt>
                <c:pt idx="2">
                  <c:v>Fair play bij ouders en supporters</c:v>
                </c:pt>
              </c:strCache>
            </c:strRef>
          </c:cat>
          <c:val>
            <c:numRef>
              <c:f>'Draaitabel 2 Fair Play'!$F$10:$H$10</c:f>
              <c:numCache>
                <c:formatCode>0</c:formatCode>
                <c:ptCount val="3"/>
                <c:pt idx="0">
                  <c:v>0</c:v>
                </c:pt>
                <c:pt idx="1">
                  <c:v>0</c:v>
                </c:pt>
                <c:pt idx="2">
                  <c:v>0</c:v>
                </c:pt>
              </c:numCache>
            </c:numRef>
          </c:val>
          <c:extLst>
            <c:ext xmlns:c16="http://schemas.microsoft.com/office/drawing/2014/chart" uri="{C3380CC4-5D6E-409C-BE32-E72D297353CC}">
              <c16:uniqueId val="{00000000-A0AF-4302-AD78-4C1DB7C60DEB}"/>
            </c:ext>
          </c:extLst>
        </c:ser>
        <c:ser>
          <c:idx val="1"/>
          <c:order val="1"/>
          <c:tx>
            <c:strRef>
              <c:f>'Draaitabel 2 Fair Play'!$E$11</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Fair Play'!$F$9:$H$9</c:f>
              <c:strCache>
                <c:ptCount val="3"/>
                <c:pt idx="0">
                  <c:v>Positieve sfeer</c:v>
                </c:pt>
                <c:pt idx="1">
                  <c:v>Fair play bij de sporters</c:v>
                </c:pt>
                <c:pt idx="2">
                  <c:v>Fair play bij ouders en supporters</c:v>
                </c:pt>
              </c:strCache>
            </c:strRef>
          </c:cat>
          <c:val>
            <c:numRef>
              <c:f>'Draaitabel 2 Fair Play'!$F$11:$H$11</c:f>
              <c:numCache>
                <c:formatCode>0</c:formatCode>
                <c:ptCount val="3"/>
                <c:pt idx="0">
                  <c:v>1.5873015873015872</c:v>
                </c:pt>
                <c:pt idx="1">
                  <c:v>1.5873015873015872</c:v>
                </c:pt>
                <c:pt idx="2">
                  <c:v>0</c:v>
                </c:pt>
              </c:numCache>
            </c:numRef>
          </c:val>
          <c:extLst>
            <c:ext xmlns:c16="http://schemas.microsoft.com/office/drawing/2014/chart" uri="{C3380CC4-5D6E-409C-BE32-E72D297353CC}">
              <c16:uniqueId val="{00000001-A0AF-4302-AD78-4C1DB7C60DEB}"/>
            </c:ext>
          </c:extLst>
        </c:ser>
        <c:ser>
          <c:idx val="2"/>
          <c:order val="2"/>
          <c:tx>
            <c:strRef>
              <c:f>'Draaitabel 2 Fair Play'!$E$12</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Fair Play'!$F$9:$H$9</c:f>
              <c:strCache>
                <c:ptCount val="3"/>
                <c:pt idx="0">
                  <c:v>Positieve sfeer</c:v>
                </c:pt>
                <c:pt idx="1">
                  <c:v>Fair play bij de sporters</c:v>
                </c:pt>
                <c:pt idx="2">
                  <c:v>Fair play bij ouders en supporters</c:v>
                </c:pt>
              </c:strCache>
            </c:strRef>
          </c:cat>
          <c:val>
            <c:numRef>
              <c:f>'Draaitabel 2 Fair Play'!$F$12:$H$12</c:f>
              <c:numCache>
                <c:formatCode>0</c:formatCode>
                <c:ptCount val="3"/>
                <c:pt idx="0">
                  <c:v>44.444444444444443</c:v>
                </c:pt>
                <c:pt idx="1">
                  <c:v>44.444444444444443</c:v>
                </c:pt>
                <c:pt idx="2">
                  <c:v>52.380952380952387</c:v>
                </c:pt>
              </c:numCache>
            </c:numRef>
          </c:val>
          <c:extLst>
            <c:ext xmlns:c16="http://schemas.microsoft.com/office/drawing/2014/chart" uri="{C3380CC4-5D6E-409C-BE32-E72D297353CC}">
              <c16:uniqueId val="{00000002-A0AF-4302-AD78-4C1DB7C60DEB}"/>
            </c:ext>
          </c:extLst>
        </c:ser>
        <c:ser>
          <c:idx val="3"/>
          <c:order val="3"/>
          <c:tx>
            <c:strRef>
              <c:f>'Draaitabel 2 Fair Play'!$E$13</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Fair Play'!$F$9:$H$9</c:f>
              <c:strCache>
                <c:ptCount val="3"/>
                <c:pt idx="0">
                  <c:v>Positieve sfeer</c:v>
                </c:pt>
                <c:pt idx="1">
                  <c:v>Fair play bij de sporters</c:v>
                </c:pt>
                <c:pt idx="2">
                  <c:v>Fair play bij ouders en supporters</c:v>
                </c:pt>
              </c:strCache>
            </c:strRef>
          </c:cat>
          <c:val>
            <c:numRef>
              <c:f>'Draaitabel 2 Fair Play'!$F$13:$H$13</c:f>
              <c:numCache>
                <c:formatCode>0</c:formatCode>
                <c:ptCount val="3"/>
                <c:pt idx="0">
                  <c:v>53.968253968253968</c:v>
                </c:pt>
                <c:pt idx="1">
                  <c:v>53.968253968253968</c:v>
                </c:pt>
                <c:pt idx="2">
                  <c:v>47.619047619047613</c:v>
                </c:pt>
              </c:numCache>
            </c:numRef>
          </c:val>
          <c:extLst>
            <c:ext xmlns:c16="http://schemas.microsoft.com/office/drawing/2014/chart" uri="{C3380CC4-5D6E-409C-BE32-E72D297353CC}">
              <c16:uniqueId val="{00000003-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2023_Data_Clean_CLUBS.xlsx]Draaitabel 3 Tevredenheid'!$E$13</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Tevredenheid'!$F$12:$I$12,'[1]Draaitabel 3 Tevredenheid'!$P$12:$Q$12)</c:f>
              <c:strCache>
                <c:ptCount val="6"/>
                <c:pt idx="0">
                  <c:v>Procedure voor ledenadministratie is duidelijk</c:v>
                </c:pt>
                <c:pt idx="1">
                  <c:v>Samenwerking met GSV voor ledenadministratie verloopt vlot</c:v>
                </c:pt>
                <c:pt idx="2">
                  <c:v>Procedure voor ongevalsaangifte is duidelijk</c:v>
                </c:pt>
                <c:pt idx="3">
                  <c:v>Facturatie verloopt vlot</c:v>
                </c:pt>
                <c:pt idx="4">
                  <c:v>Moeite om gediplomeerde trainers te vinden</c:v>
                </c:pt>
                <c:pt idx="5">
                  <c:v>Ondersteuning communicatie is kwaliteitsvol</c:v>
                </c:pt>
              </c:strCache>
            </c:strRef>
          </c:cat>
          <c:val>
            <c:numRef>
              <c:f>('[1]Draaitabel 3 Tevredenheid'!$F$13:$I$13,'[1]Draaitabel 3 Tevredenheid'!$P$13:$Q$13)</c:f>
              <c:numCache>
                <c:formatCode>0</c:formatCode>
                <c:ptCount val="6"/>
                <c:pt idx="0">
                  <c:v>5.3571428571428568</c:v>
                </c:pt>
                <c:pt idx="1">
                  <c:v>0</c:v>
                </c:pt>
                <c:pt idx="2">
                  <c:v>0</c:v>
                </c:pt>
                <c:pt idx="3">
                  <c:v>0</c:v>
                </c:pt>
                <c:pt idx="4">
                  <c:v>5.3571428571428568</c:v>
                </c:pt>
                <c:pt idx="5">
                  <c:v>1.7857142857142856</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2023_Data_Clean_CLUBS.xlsx]Draaitabel 3 Tevredenheid'!$E$14</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Tevredenheid'!$F$12:$I$12,'[1]Draaitabel 3 Tevredenheid'!$P$12:$Q$12)</c:f>
              <c:strCache>
                <c:ptCount val="6"/>
                <c:pt idx="0">
                  <c:v>Procedure voor ledenadministratie is duidelijk</c:v>
                </c:pt>
                <c:pt idx="1">
                  <c:v>Samenwerking met GSV voor ledenadministratie verloopt vlot</c:v>
                </c:pt>
                <c:pt idx="2">
                  <c:v>Procedure voor ongevalsaangifte is duidelijk</c:v>
                </c:pt>
                <c:pt idx="3">
                  <c:v>Facturatie verloopt vlot</c:v>
                </c:pt>
                <c:pt idx="4">
                  <c:v>Moeite om gediplomeerde trainers te vinden</c:v>
                </c:pt>
                <c:pt idx="5">
                  <c:v>Ondersteuning communicatie is kwaliteitsvol</c:v>
                </c:pt>
              </c:strCache>
            </c:strRef>
          </c:cat>
          <c:val>
            <c:numRef>
              <c:f>('[1]Draaitabel 3 Tevredenheid'!$F$14:$I$14,'[1]Draaitabel 3 Tevredenheid'!$P$14:$Q$14)</c:f>
              <c:numCache>
                <c:formatCode>0</c:formatCode>
                <c:ptCount val="6"/>
                <c:pt idx="0">
                  <c:v>17.857142857142858</c:v>
                </c:pt>
                <c:pt idx="1">
                  <c:v>10.714285714285714</c:v>
                </c:pt>
                <c:pt idx="2">
                  <c:v>8.9285714285714288</c:v>
                </c:pt>
                <c:pt idx="3">
                  <c:v>3.5714285714285712</c:v>
                </c:pt>
                <c:pt idx="4">
                  <c:v>12.5</c:v>
                </c:pt>
                <c:pt idx="5">
                  <c:v>3.5714285714285712</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2023_Data_Clean_CLUBS.xlsx]Draaitabel 3 Tevredenheid'!$E$15</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Tevredenheid'!$F$12:$I$12,'[1]Draaitabel 3 Tevredenheid'!$P$12:$Q$12)</c:f>
              <c:strCache>
                <c:ptCount val="6"/>
                <c:pt idx="0">
                  <c:v>Procedure voor ledenadministratie is duidelijk</c:v>
                </c:pt>
                <c:pt idx="1">
                  <c:v>Samenwerking met GSV voor ledenadministratie verloopt vlot</c:v>
                </c:pt>
                <c:pt idx="2">
                  <c:v>Procedure voor ongevalsaangifte is duidelijk</c:v>
                </c:pt>
                <c:pt idx="3">
                  <c:v>Facturatie verloopt vlot</c:v>
                </c:pt>
                <c:pt idx="4">
                  <c:v>Moeite om gediplomeerde trainers te vinden</c:v>
                </c:pt>
                <c:pt idx="5">
                  <c:v>Ondersteuning communicatie is kwaliteitsvol</c:v>
                </c:pt>
              </c:strCache>
            </c:strRef>
          </c:cat>
          <c:val>
            <c:numRef>
              <c:f>('[1]Draaitabel 3 Tevredenheid'!$F$15:$I$15,'[1]Draaitabel 3 Tevredenheid'!$P$15:$Q$15)</c:f>
              <c:numCache>
                <c:formatCode>0</c:formatCode>
                <c:ptCount val="6"/>
                <c:pt idx="0">
                  <c:v>39.285714285714285</c:v>
                </c:pt>
                <c:pt idx="1">
                  <c:v>33.928571428571431</c:v>
                </c:pt>
                <c:pt idx="2">
                  <c:v>28.571428571428569</c:v>
                </c:pt>
                <c:pt idx="3">
                  <c:v>33.928571428571431</c:v>
                </c:pt>
                <c:pt idx="4">
                  <c:v>25</c:v>
                </c:pt>
                <c:pt idx="5">
                  <c:v>42.857142857142854</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2023_Data_Clean_CLUBS.xlsx]Draaitabel 3 Tevredenheid'!$E$16</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Tevredenheid'!$F$12:$I$12,'[1]Draaitabel 3 Tevredenheid'!$P$12:$Q$12)</c:f>
              <c:strCache>
                <c:ptCount val="6"/>
                <c:pt idx="0">
                  <c:v>Procedure voor ledenadministratie is duidelijk</c:v>
                </c:pt>
                <c:pt idx="1">
                  <c:v>Samenwerking met GSV voor ledenadministratie verloopt vlot</c:v>
                </c:pt>
                <c:pt idx="2">
                  <c:v>Procedure voor ongevalsaangifte is duidelijk</c:v>
                </c:pt>
                <c:pt idx="3">
                  <c:v>Facturatie verloopt vlot</c:v>
                </c:pt>
                <c:pt idx="4">
                  <c:v>Moeite om gediplomeerde trainers te vinden</c:v>
                </c:pt>
                <c:pt idx="5">
                  <c:v>Ondersteuning communicatie is kwaliteitsvol</c:v>
                </c:pt>
              </c:strCache>
            </c:strRef>
          </c:cat>
          <c:val>
            <c:numRef>
              <c:f>('[1]Draaitabel 3 Tevredenheid'!$F$16:$I$16,'[1]Draaitabel 3 Tevredenheid'!$P$16:$Q$16)</c:f>
              <c:numCache>
                <c:formatCode>0</c:formatCode>
                <c:ptCount val="6"/>
                <c:pt idx="0">
                  <c:v>35.714285714285715</c:v>
                </c:pt>
                <c:pt idx="1">
                  <c:v>51.785714285714292</c:v>
                </c:pt>
                <c:pt idx="2">
                  <c:v>32.142857142857146</c:v>
                </c:pt>
                <c:pt idx="3">
                  <c:v>55.357142857142861</c:v>
                </c:pt>
                <c:pt idx="4">
                  <c:v>32.142857142857146</c:v>
                </c:pt>
                <c:pt idx="5">
                  <c:v>37.5</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2023_Data_Clean_CLUBS.xlsx]Draaitabel 3 Tevredenheid'!$E$17</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Tevredenheid'!$F$12:$I$12,'[1]Draaitabel 3 Tevredenheid'!$P$12:$Q$12)</c:f>
              <c:strCache>
                <c:ptCount val="6"/>
                <c:pt idx="0">
                  <c:v>Procedure voor ledenadministratie is duidelijk</c:v>
                </c:pt>
                <c:pt idx="1">
                  <c:v>Samenwerking met GSV voor ledenadministratie verloopt vlot</c:v>
                </c:pt>
                <c:pt idx="2">
                  <c:v>Procedure voor ongevalsaangifte is duidelijk</c:v>
                </c:pt>
                <c:pt idx="3">
                  <c:v>Facturatie verloopt vlot</c:v>
                </c:pt>
                <c:pt idx="4">
                  <c:v>Moeite om gediplomeerde trainers te vinden</c:v>
                </c:pt>
                <c:pt idx="5">
                  <c:v>Ondersteuning communicatie is kwaliteitsvol</c:v>
                </c:pt>
              </c:strCache>
            </c:strRef>
          </c:cat>
          <c:val>
            <c:numRef>
              <c:f>('[1]Draaitabel 3 Tevredenheid'!$F$17:$I$17,'[1]Draaitabel 3 Tevredenheid'!$P$17:$Q$17)</c:f>
              <c:numCache>
                <c:formatCode>0</c:formatCode>
                <c:ptCount val="6"/>
                <c:pt idx="0">
                  <c:v>1.7857142857142856</c:v>
                </c:pt>
                <c:pt idx="1">
                  <c:v>3.5714285714285712</c:v>
                </c:pt>
                <c:pt idx="2">
                  <c:v>30.357142857142854</c:v>
                </c:pt>
                <c:pt idx="3">
                  <c:v>7.1428571428571423</c:v>
                </c:pt>
                <c:pt idx="4">
                  <c:v>25</c:v>
                </c:pt>
                <c:pt idx="5">
                  <c:v>14.285714285714285</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2023_Data_Clean_CLUBS.xlsx]Draaitabel 3 Tevredenheid'!$E$13</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Tevredenheid'!$J$12:$O$12</c:f>
              <c:strCache>
                <c:ptCount val="6"/>
                <c:pt idx="0">
                  <c:v>Op de hoogte van 100%MS</c:v>
                </c:pt>
                <c:pt idx="1">
                  <c:v>Meerwaarde 100%MS</c:v>
                </c:pt>
                <c:pt idx="2">
                  <c:v>Op de hoogte JSP</c:v>
                </c:pt>
                <c:pt idx="3">
                  <c:v>Meerwaarde JSP</c:v>
                </c:pt>
                <c:pt idx="4">
                  <c:v>JSP is een stimulans om in te zetten op jeugd</c:v>
                </c:pt>
                <c:pt idx="5">
                  <c:v>Op de hoogte van SupPORT</c:v>
                </c:pt>
              </c:strCache>
            </c:strRef>
          </c:cat>
          <c:val>
            <c:numRef>
              <c:f>'[1]Draaitabel 3 Tevredenheid'!$J$13:$O$13</c:f>
              <c:numCache>
                <c:formatCode>0</c:formatCode>
                <c:ptCount val="6"/>
                <c:pt idx="0">
                  <c:v>7.1428571428571423</c:v>
                </c:pt>
                <c:pt idx="1">
                  <c:v>3.5714285714285712</c:v>
                </c:pt>
                <c:pt idx="2">
                  <c:v>16.071428571428573</c:v>
                </c:pt>
                <c:pt idx="3">
                  <c:v>7.1428571428571423</c:v>
                </c:pt>
                <c:pt idx="4">
                  <c:v>7.1428571428571423</c:v>
                </c:pt>
                <c:pt idx="5">
                  <c:v>14.285714285714285</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2023_Data_Clean_CLUBS.xlsx]Draaitabel 3 Tevredenheid'!$E$14</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Tevredenheid'!$J$12:$O$12</c:f>
              <c:strCache>
                <c:ptCount val="6"/>
                <c:pt idx="0">
                  <c:v>Op de hoogte van 100%MS</c:v>
                </c:pt>
                <c:pt idx="1">
                  <c:v>Meerwaarde 100%MS</c:v>
                </c:pt>
                <c:pt idx="2">
                  <c:v>Op de hoogte JSP</c:v>
                </c:pt>
                <c:pt idx="3">
                  <c:v>Meerwaarde JSP</c:v>
                </c:pt>
                <c:pt idx="4">
                  <c:v>JSP is een stimulans om in te zetten op jeugd</c:v>
                </c:pt>
                <c:pt idx="5">
                  <c:v>Op de hoogte van SupPORT</c:v>
                </c:pt>
              </c:strCache>
            </c:strRef>
          </c:cat>
          <c:val>
            <c:numRef>
              <c:f>'[1]Draaitabel 3 Tevredenheid'!$J$14:$O$14</c:f>
              <c:numCache>
                <c:formatCode>0</c:formatCode>
                <c:ptCount val="6"/>
                <c:pt idx="0">
                  <c:v>16.071428571428573</c:v>
                </c:pt>
                <c:pt idx="1">
                  <c:v>8.9285714285714288</c:v>
                </c:pt>
                <c:pt idx="2">
                  <c:v>8.9285714285714288</c:v>
                </c:pt>
                <c:pt idx="3">
                  <c:v>8.9285714285714288</c:v>
                </c:pt>
                <c:pt idx="4">
                  <c:v>7.1428571428571423</c:v>
                </c:pt>
                <c:pt idx="5">
                  <c:v>12.5</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2023_Data_Clean_CLUBS.xlsx]Draaitabel 3 Tevredenheid'!$E$15</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Tevredenheid'!$J$12:$O$12</c:f>
              <c:strCache>
                <c:ptCount val="6"/>
                <c:pt idx="0">
                  <c:v>Op de hoogte van 100%MS</c:v>
                </c:pt>
                <c:pt idx="1">
                  <c:v>Meerwaarde 100%MS</c:v>
                </c:pt>
                <c:pt idx="2">
                  <c:v>Op de hoogte JSP</c:v>
                </c:pt>
                <c:pt idx="3">
                  <c:v>Meerwaarde JSP</c:v>
                </c:pt>
                <c:pt idx="4">
                  <c:v>JSP is een stimulans om in te zetten op jeugd</c:v>
                </c:pt>
                <c:pt idx="5">
                  <c:v>Op de hoogte van SupPORT</c:v>
                </c:pt>
              </c:strCache>
            </c:strRef>
          </c:cat>
          <c:val>
            <c:numRef>
              <c:f>'[1]Draaitabel 3 Tevredenheid'!$J$15:$O$15</c:f>
              <c:numCache>
                <c:formatCode>0</c:formatCode>
                <c:ptCount val="6"/>
                <c:pt idx="0">
                  <c:v>23.214285714285715</c:v>
                </c:pt>
                <c:pt idx="1">
                  <c:v>28.571428571428569</c:v>
                </c:pt>
                <c:pt idx="2">
                  <c:v>10.714285714285714</c:v>
                </c:pt>
                <c:pt idx="3">
                  <c:v>5.3571428571428568</c:v>
                </c:pt>
                <c:pt idx="4">
                  <c:v>7.1428571428571423</c:v>
                </c:pt>
                <c:pt idx="5">
                  <c:v>12.5</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2023_Data_Clean_CLUBS.xlsx]Draaitabel 3 Tevredenheid'!$E$16</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Tevredenheid'!$J$12:$O$12</c:f>
              <c:strCache>
                <c:ptCount val="6"/>
                <c:pt idx="0">
                  <c:v>Op de hoogte van 100%MS</c:v>
                </c:pt>
                <c:pt idx="1">
                  <c:v>Meerwaarde 100%MS</c:v>
                </c:pt>
                <c:pt idx="2">
                  <c:v>Op de hoogte JSP</c:v>
                </c:pt>
                <c:pt idx="3">
                  <c:v>Meerwaarde JSP</c:v>
                </c:pt>
                <c:pt idx="4">
                  <c:v>JSP is een stimulans om in te zetten op jeugd</c:v>
                </c:pt>
                <c:pt idx="5">
                  <c:v>Op de hoogte van SupPORT</c:v>
                </c:pt>
              </c:strCache>
            </c:strRef>
          </c:cat>
          <c:val>
            <c:numRef>
              <c:f>'[1]Draaitabel 3 Tevredenheid'!$J$16:$O$16</c:f>
              <c:numCache>
                <c:formatCode>0</c:formatCode>
                <c:ptCount val="6"/>
                <c:pt idx="0">
                  <c:v>33.928571428571431</c:v>
                </c:pt>
                <c:pt idx="1">
                  <c:v>17.857142857142858</c:v>
                </c:pt>
                <c:pt idx="2">
                  <c:v>21.428571428571427</c:v>
                </c:pt>
                <c:pt idx="3">
                  <c:v>17.857142857142858</c:v>
                </c:pt>
                <c:pt idx="4">
                  <c:v>19.642857142857142</c:v>
                </c:pt>
                <c:pt idx="5">
                  <c:v>42.857142857142854</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2023_Data_Clean_CLUBS.xlsx]Draaitabel 3 Tevredenheid'!$E$17</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Tevredenheid'!$J$12:$O$12</c:f>
              <c:strCache>
                <c:ptCount val="6"/>
                <c:pt idx="0">
                  <c:v>Op de hoogte van 100%MS</c:v>
                </c:pt>
                <c:pt idx="1">
                  <c:v>Meerwaarde 100%MS</c:v>
                </c:pt>
                <c:pt idx="2">
                  <c:v>Op de hoogte JSP</c:v>
                </c:pt>
                <c:pt idx="3">
                  <c:v>Meerwaarde JSP</c:v>
                </c:pt>
                <c:pt idx="4">
                  <c:v>JSP is een stimulans om in te zetten op jeugd</c:v>
                </c:pt>
                <c:pt idx="5">
                  <c:v>Op de hoogte van SupPORT</c:v>
                </c:pt>
              </c:strCache>
            </c:strRef>
          </c:cat>
          <c:val>
            <c:numRef>
              <c:f>'[1]Draaitabel 3 Tevredenheid'!$J$17:$O$17</c:f>
              <c:numCache>
                <c:formatCode>0</c:formatCode>
                <c:ptCount val="6"/>
                <c:pt idx="0">
                  <c:v>19.642857142857142</c:v>
                </c:pt>
                <c:pt idx="1">
                  <c:v>41.071428571428569</c:v>
                </c:pt>
                <c:pt idx="2">
                  <c:v>42.857142857142854</c:v>
                </c:pt>
                <c:pt idx="3">
                  <c:v>60.714285714285708</c:v>
                </c:pt>
                <c:pt idx="4">
                  <c:v>58.928571428571431</c:v>
                </c:pt>
                <c:pt idx="5">
                  <c:v>17.857142857142858</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'[20231115_ Stakeholderbevraging G-sport Vlaanderen 2023_Data_Clean_CLUBS.xlsx]Draaitabel 4 Ondersteuningsnode'!$E$3</c:f>
              <c:strCache>
                <c:ptCount val="1"/>
                <c:pt idx="0">
                  <c:v>%</c:v>
                </c:pt>
              </c:strCache>
            </c:strRef>
          </c:tx>
          <c:spPr>
            <a:solidFill>
              <a:schemeClr val="accent1"/>
            </a:solidFill>
            <a:ln>
              <a:noFill/>
            </a:ln>
            <a:effectLst/>
          </c:spPr>
          <c:invertIfNegative val="0"/>
          <c:dPt>
            <c:idx val="4"/>
            <c:invertIfNegative val="0"/>
            <c:bubble3D val="0"/>
            <c:spPr>
              <a:solidFill>
                <a:schemeClr val="accent1"/>
              </a:solidFill>
              <a:ln w="28575">
                <a:solidFill>
                  <a:srgbClr val="142BC9"/>
                </a:solidFill>
              </a:ln>
              <a:effectLst/>
            </c:spPr>
            <c:extLst>
              <c:ext xmlns:c16="http://schemas.microsoft.com/office/drawing/2014/chart" uri="{C3380CC4-5D6E-409C-BE32-E72D297353CC}">
                <c16:uniqueId val="{00000001-5E8E-4A16-89B7-A9505FB0096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4 Ondersteuningsnode'!$C$4:$C$10</c:f>
              <c:strCache>
                <c:ptCount val="7"/>
                <c:pt idx="0">
                  <c:v>Jeugdwerking</c:v>
                </c:pt>
                <c:pt idx="1">
                  <c:v>Structuur van de club</c:v>
                </c:pt>
                <c:pt idx="2">
                  <c:v>Promotie en communicatie</c:v>
                </c:pt>
                <c:pt idx="3">
                  <c:v>Knowhow en expertise</c:v>
                </c:pt>
                <c:pt idx="4">
                  <c:v>Sportaanbod</c:v>
                </c:pt>
                <c:pt idx="5">
                  <c:v>Netwerk en fondsenwerving</c:v>
                </c:pt>
                <c:pt idx="6">
                  <c:v>Positief klimaat</c:v>
                </c:pt>
              </c:strCache>
            </c:strRef>
          </c:cat>
          <c:val>
            <c:numRef>
              <c:f>'[1]Draaitabel 4 Ondersteuningsnode'!$E$4:$E$10</c:f>
              <c:numCache>
                <c:formatCode>0</c:formatCode>
                <c:ptCount val="7"/>
                <c:pt idx="0">
                  <c:v>17.857142857142858</c:v>
                </c:pt>
                <c:pt idx="1">
                  <c:v>25</c:v>
                </c:pt>
                <c:pt idx="2">
                  <c:v>32.142857142857146</c:v>
                </c:pt>
                <c:pt idx="3">
                  <c:v>25</c:v>
                </c:pt>
                <c:pt idx="4">
                  <c:v>50</c:v>
                </c:pt>
                <c:pt idx="5">
                  <c:v>23.214285714285715</c:v>
                </c:pt>
                <c:pt idx="6">
                  <c:v>19.642857142857142</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'[20231115_ Stakeholderbevraging G-sport Vlaanderen 2023_Data_Clean_CLUBS.xlsx]Draaitabel 4 Ondersteuningsnode'!$E$16</c:f>
              <c:strCache>
                <c:ptCount val="1"/>
                <c:pt idx="0">
                  <c:v>%</c:v>
                </c:pt>
              </c:strCache>
            </c:strRef>
          </c:tx>
          <c:spPr>
            <a:solidFill>
              <a:schemeClr val="accent1"/>
            </a:solidFill>
            <a:ln>
              <a:noFill/>
            </a:ln>
            <a:effectLst/>
          </c:spPr>
          <c:invertIfNegative val="0"/>
          <c:dPt>
            <c:idx val="0"/>
            <c:invertIfNegative val="0"/>
            <c:bubble3D val="0"/>
            <c:spPr>
              <a:solidFill>
                <a:schemeClr val="accent1"/>
              </a:solidFill>
              <a:ln w="12700">
                <a:solidFill>
                  <a:srgbClr val="142BC9"/>
                </a:solidFill>
              </a:ln>
              <a:effectLst/>
            </c:spPr>
            <c:extLst>
              <c:ext xmlns:c16="http://schemas.microsoft.com/office/drawing/2014/chart" uri="{C3380CC4-5D6E-409C-BE32-E72D297353CC}">
                <c16:uniqueId val="{00000000-FDE0-42C3-BFD7-44AD46F5013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4 Ondersteuningsnode'!$C$17:$C$30</c:f>
              <c:strCache>
                <c:ptCount val="14"/>
                <c:pt idx="0">
                  <c:v>Contact met clubondersteuner</c:v>
                </c:pt>
                <c:pt idx="1">
                  <c:v>Financiële ondersteuning</c:v>
                </c:pt>
                <c:pt idx="2">
                  <c:v>Good practices</c:v>
                </c:pt>
                <c:pt idx="3">
                  <c:v>Clubbezoek</c:v>
                </c:pt>
                <c:pt idx="4">
                  <c:v>Informatiedoorstroom via mail</c:v>
                </c:pt>
                <c:pt idx="5">
                  <c:v>Lesfiches en lesvoorbereidingen</c:v>
                </c:pt>
                <c:pt idx="6">
                  <c:v>Praktijdag</c:v>
                </c:pt>
                <c:pt idx="7">
                  <c:v>Trefdagen/intervisie</c:v>
                </c:pt>
                <c:pt idx="8">
                  <c:v>Trajectbegeleiding</c:v>
                </c:pt>
                <c:pt idx="9">
                  <c:v>Voorbeelddocumenten voor administratie</c:v>
                </c:pt>
                <c:pt idx="10">
                  <c:v>Sportpakketten</c:v>
                </c:pt>
                <c:pt idx="11">
                  <c:v>Input federatiemedewerker (bv. tijdens brainstorm)</c:v>
                </c:pt>
                <c:pt idx="12">
                  <c:v>Diplomawerking</c:v>
                </c:pt>
                <c:pt idx="13">
                  <c:v>Andere</c:v>
                </c:pt>
              </c:strCache>
            </c:strRef>
          </c:cat>
          <c:val>
            <c:numRef>
              <c:f>'[1]Draaitabel 4 Ondersteuningsnode'!$E$17:$E$30</c:f>
              <c:numCache>
                <c:formatCode>0</c:formatCode>
                <c:ptCount val="14"/>
                <c:pt idx="0">
                  <c:v>69.642857142857139</c:v>
                </c:pt>
                <c:pt idx="1">
                  <c:v>50</c:v>
                </c:pt>
                <c:pt idx="2">
                  <c:v>33.928571428571431</c:v>
                </c:pt>
                <c:pt idx="3">
                  <c:v>32.142857142857146</c:v>
                </c:pt>
                <c:pt idx="4">
                  <c:v>39.285714285714285</c:v>
                </c:pt>
                <c:pt idx="5">
                  <c:v>1.7857142857142856</c:v>
                </c:pt>
                <c:pt idx="6">
                  <c:v>33.928571428571431</c:v>
                </c:pt>
                <c:pt idx="7">
                  <c:v>37.5</c:v>
                </c:pt>
                <c:pt idx="8">
                  <c:v>16.071428571428573</c:v>
                </c:pt>
                <c:pt idx="9">
                  <c:v>23.214285714285715</c:v>
                </c:pt>
                <c:pt idx="10">
                  <c:v>30.357142857142854</c:v>
                </c:pt>
                <c:pt idx="11">
                  <c:v>7.1428571428571423</c:v>
                </c:pt>
                <c:pt idx="12">
                  <c:v>0</c:v>
                </c:pt>
                <c:pt idx="13">
                  <c:v>3.5714285714285712</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2023_Data_Clean_CLUBS.xlsx]Draaitabel 6 Clubs zorgsetting'!$E$12</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Clubs zorgsetting'!$F$11:$J$11</c:f>
              <c:strCache>
                <c:ptCount val="5"/>
                <c:pt idx="0">
                  <c:v>Sportaanbod PSY op maat van PSY</c:v>
                </c:pt>
                <c:pt idx="1">
                  <c:v>Sportaanbod PSY voldoende gevarieerd</c:v>
                </c:pt>
                <c:pt idx="2">
                  <c:v>Communicatie aanbod PSY is duidelijk</c:v>
                </c:pt>
                <c:pt idx="3">
                  <c:v>Spelregels recreatieve competitie zijn duidelijk</c:v>
                </c:pt>
                <c:pt idx="4">
                  <c:v>Spelregels recreatieve competitie op maat van de doelgroep PSY</c:v>
                </c:pt>
              </c:strCache>
            </c:strRef>
          </c:cat>
          <c:val>
            <c:numRef>
              <c:f>'[1]Draaitabel 6 Clubs zorgsetting'!$F$12:$J$12</c:f>
              <c:numCache>
                <c:formatCode>0</c:formatCode>
                <c:ptCount val="5"/>
                <c:pt idx="0">
                  <c:v>0</c:v>
                </c:pt>
                <c:pt idx="1">
                  <c:v>0</c:v>
                </c:pt>
                <c:pt idx="2">
                  <c:v>5.2631578947368416</c:v>
                </c:pt>
                <c:pt idx="3">
                  <c:v>0</c:v>
                </c:pt>
                <c:pt idx="4">
                  <c:v>0</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2023_Data_Clean_CLUBS.xlsx]Draaitabel 6 Clubs zorgsetting'!$E$13</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Clubs zorgsetting'!$F$11:$J$11</c:f>
              <c:strCache>
                <c:ptCount val="5"/>
                <c:pt idx="0">
                  <c:v>Sportaanbod PSY op maat van PSY</c:v>
                </c:pt>
                <c:pt idx="1">
                  <c:v>Sportaanbod PSY voldoende gevarieerd</c:v>
                </c:pt>
                <c:pt idx="2">
                  <c:v>Communicatie aanbod PSY is duidelijk</c:v>
                </c:pt>
                <c:pt idx="3">
                  <c:v>Spelregels recreatieve competitie zijn duidelijk</c:v>
                </c:pt>
                <c:pt idx="4">
                  <c:v>Spelregels recreatieve competitie op maat van de doelgroep PSY</c:v>
                </c:pt>
              </c:strCache>
            </c:strRef>
          </c:cat>
          <c:val>
            <c:numRef>
              <c:f>'[1]Draaitabel 6 Clubs zorgsetting'!$F$13:$J$13</c:f>
              <c:numCache>
                <c:formatCode>0</c:formatCode>
                <c:ptCount val="5"/>
                <c:pt idx="0">
                  <c:v>10.526315789473683</c:v>
                </c:pt>
                <c:pt idx="1">
                  <c:v>5.2631578947368416</c:v>
                </c:pt>
                <c:pt idx="2">
                  <c:v>5.2631578947368416</c:v>
                </c:pt>
                <c:pt idx="3">
                  <c:v>0</c:v>
                </c:pt>
                <c:pt idx="4">
                  <c:v>0</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2023_Data_Clean_CLUBS.xlsx]Draaitabel 6 Clubs zorgsetting'!$E$14</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Clubs zorgsetting'!$F$11:$J$11</c:f>
              <c:strCache>
                <c:ptCount val="5"/>
                <c:pt idx="0">
                  <c:v>Sportaanbod PSY op maat van PSY</c:v>
                </c:pt>
                <c:pt idx="1">
                  <c:v>Sportaanbod PSY voldoende gevarieerd</c:v>
                </c:pt>
                <c:pt idx="2">
                  <c:v>Communicatie aanbod PSY is duidelijk</c:v>
                </c:pt>
                <c:pt idx="3">
                  <c:v>Spelregels recreatieve competitie zijn duidelijk</c:v>
                </c:pt>
                <c:pt idx="4">
                  <c:v>Spelregels recreatieve competitie op maat van de doelgroep PSY</c:v>
                </c:pt>
              </c:strCache>
            </c:strRef>
          </c:cat>
          <c:val>
            <c:numRef>
              <c:f>'[1]Draaitabel 6 Clubs zorgsetting'!$F$14:$J$14</c:f>
              <c:numCache>
                <c:formatCode>0</c:formatCode>
                <c:ptCount val="5"/>
                <c:pt idx="0">
                  <c:v>47.368421052631575</c:v>
                </c:pt>
                <c:pt idx="1">
                  <c:v>63.157894736842103</c:v>
                </c:pt>
                <c:pt idx="2">
                  <c:v>36.84210526315789</c:v>
                </c:pt>
                <c:pt idx="3">
                  <c:v>21.052631578947366</c:v>
                </c:pt>
                <c:pt idx="4">
                  <c:v>21.052631578947366</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2023_Data_Clean_CLUBS.xlsx]Draaitabel 6 Clubs zorgsetting'!$E$15</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Clubs zorgsetting'!$F$11:$J$11</c:f>
              <c:strCache>
                <c:ptCount val="5"/>
                <c:pt idx="0">
                  <c:v>Sportaanbod PSY op maat van PSY</c:v>
                </c:pt>
                <c:pt idx="1">
                  <c:v>Sportaanbod PSY voldoende gevarieerd</c:v>
                </c:pt>
                <c:pt idx="2">
                  <c:v>Communicatie aanbod PSY is duidelijk</c:v>
                </c:pt>
                <c:pt idx="3">
                  <c:v>Spelregels recreatieve competitie zijn duidelijk</c:v>
                </c:pt>
                <c:pt idx="4">
                  <c:v>Spelregels recreatieve competitie op maat van de doelgroep PSY</c:v>
                </c:pt>
              </c:strCache>
            </c:strRef>
          </c:cat>
          <c:val>
            <c:numRef>
              <c:f>'[1]Draaitabel 6 Clubs zorgsetting'!$F$15:$J$15</c:f>
              <c:numCache>
                <c:formatCode>0</c:formatCode>
                <c:ptCount val="5"/>
                <c:pt idx="0">
                  <c:v>36.84210526315789</c:v>
                </c:pt>
                <c:pt idx="1">
                  <c:v>26.315789473684209</c:v>
                </c:pt>
                <c:pt idx="2">
                  <c:v>42.105263157894733</c:v>
                </c:pt>
                <c:pt idx="3">
                  <c:v>57.894736842105267</c:v>
                </c:pt>
                <c:pt idx="4">
                  <c:v>57.894736842105267</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2023_Data_Clean_CLUBS.xlsx]Draaitabel 6 Clubs zorgsetting'!$E$16</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6 Clubs zorgsetting'!$F$11:$J$11</c:f>
              <c:strCache>
                <c:ptCount val="5"/>
                <c:pt idx="0">
                  <c:v>Sportaanbod PSY op maat van PSY</c:v>
                </c:pt>
                <c:pt idx="1">
                  <c:v>Sportaanbod PSY voldoende gevarieerd</c:v>
                </c:pt>
                <c:pt idx="2">
                  <c:v>Communicatie aanbod PSY is duidelijk</c:v>
                </c:pt>
                <c:pt idx="3">
                  <c:v>Spelregels recreatieve competitie zijn duidelijk</c:v>
                </c:pt>
                <c:pt idx="4">
                  <c:v>Spelregels recreatieve competitie op maat van de doelgroep PSY</c:v>
                </c:pt>
              </c:strCache>
            </c:strRef>
          </c:cat>
          <c:val>
            <c:numRef>
              <c:f>'[1]Draaitabel 6 Clubs zorgsetting'!$F$16:$J$16</c:f>
              <c:numCache>
                <c:formatCode>0</c:formatCode>
                <c:ptCount val="5"/>
                <c:pt idx="0">
                  <c:v>5.2631578947368416</c:v>
                </c:pt>
                <c:pt idx="1">
                  <c:v>5.2631578947368416</c:v>
                </c:pt>
                <c:pt idx="2">
                  <c:v>10.526315789473683</c:v>
                </c:pt>
                <c:pt idx="3">
                  <c:v>21.052631578947366</c:v>
                </c:pt>
                <c:pt idx="4">
                  <c:v>21.052631578947366</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2023_Data_Clean_CLUBS.xlsx]Draaitabel 7 Competitie'!$E$11</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7 Competitie'!$F$10:$I$10</c:f>
              <c:strCache>
                <c:ptCount val="4"/>
                <c:pt idx="0">
                  <c:v>Richtlijnen organisatie competitie zijn duidelijk</c:v>
                </c:pt>
                <c:pt idx="1">
                  <c:v>Reglementen zijn duidelijk</c:v>
                </c:pt>
                <c:pt idx="2">
                  <c:v>Sporttakpagina's zijn overzichtelijk</c:v>
                </c:pt>
                <c:pt idx="3">
                  <c:v>Competitiemanagement is goede tussenschakel</c:v>
                </c:pt>
              </c:strCache>
            </c:strRef>
          </c:cat>
          <c:val>
            <c:numRef>
              <c:f>'[1]Draaitabel 7 Competitie'!$F$11:$I$11</c:f>
              <c:numCache>
                <c:formatCode>General</c:formatCode>
                <c:ptCount val="4"/>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2023_Data_Clean_CLUBS.xlsx]Draaitabel 7 Competitie'!$E$12</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7 Competitie'!$F$10:$I$10</c:f>
              <c:strCache>
                <c:ptCount val="4"/>
                <c:pt idx="0">
                  <c:v>Richtlijnen organisatie competitie zijn duidelijk</c:v>
                </c:pt>
                <c:pt idx="1">
                  <c:v>Reglementen zijn duidelijk</c:v>
                </c:pt>
                <c:pt idx="2">
                  <c:v>Sporttakpagina's zijn overzichtelijk</c:v>
                </c:pt>
                <c:pt idx="3">
                  <c:v>Competitiemanagement is goede tussenschakel</c:v>
                </c:pt>
              </c:strCache>
            </c:strRef>
          </c:cat>
          <c:val>
            <c:numRef>
              <c:f>'[1]Draaitabel 7 Competitie'!$F$12:$I$12</c:f>
              <c:numCache>
                <c:formatCode>0</c:formatCode>
                <c:ptCount val="4"/>
                <c:pt idx="0">
                  <c:v>5</c:v>
                </c:pt>
                <c:pt idx="1">
                  <c:v>2.5</c:v>
                </c:pt>
                <c:pt idx="2">
                  <c:v>5</c:v>
                </c:pt>
                <c:pt idx="3">
                  <c:v>2.5</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2023_Data_Clean_CLUBS.xlsx]Draaitabel 7 Competitie'!$E$13</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7 Competitie'!$F$10:$I$10</c:f>
              <c:strCache>
                <c:ptCount val="4"/>
                <c:pt idx="0">
                  <c:v>Richtlijnen organisatie competitie zijn duidelijk</c:v>
                </c:pt>
                <c:pt idx="1">
                  <c:v>Reglementen zijn duidelijk</c:v>
                </c:pt>
                <c:pt idx="2">
                  <c:v>Sporttakpagina's zijn overzichtelijk</c:v>
                </c:pt>
                <c:pt idx="3">
                  <c:v>Competitiemanagement is goede tussenschakel</c:v>
                </c:pt>
              </c:strCache>
            </c:strRef>
          </c:cat>
          <c:val>
            <c:numRef>
              <c:f>'[1]Draaitabel 7 Competitie'!$F$13:$I$13</c:f>
              <c:numCache>
                <c:formatCode>0</c:formatCode>
                <c:ptCount val="4"/>
                <c:pt idx="0">
                  <c:v>22.5</c:v>
                </c:pt>
                <c:pt idx="1">
                  <c:v>20</c:v>
                </c:pt>
                <c:pt idx="2">
                  <c:v>27.500000000000004</c:v>
                </c:pt>
                <c:pt idx="3">
                  <c:v>27.500000000000004</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2023_Data_Clean_CLUBS.xlsx]Draaitabel 7 Competitie'!$E$14</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7 Competitie'!$F$10:$I$10</c:f>
              <c:strCache>
                <c:ptCount val="4"/>
                <c:pt idx="0">
                  <c:v>Richtlijnen organisatie competitie zijn duidelijk</c:v>
                </c:pt>
                <c:pt idx="1">
                  <c:v>Reglementen zijn duidelijk</c:v>
                </c:pt>
                <c:pt idx="2">
                  <c:v>Sporttakpagina's zijn overzichtelijk</c:v>
                </c:pt>
                <c:pt idx="3">
                  <c:v>Competitiemanagement is goede tussenschakel</c:v>
                </c:pt>
              </c:strCache>
            </c:strRef>
          </c:cat>
          <c:val>
            <c:numRef>
              <c:f>'[1]Draaitabel 7 Competitie'!$F$14:$I$14</c:f>
              <c:numCache>
                <c:formatCode>0</c:formatCode>
                <c:ptCount val="4"/>
                <c:pt idx="0">
                  <c:v>30</c:v>
                </c:pt>
                <c:pt idx="1">
                  <c:v>35</c:v>
                </c:pt>
                <c:pt idx="2">
                  <c:v>20</c:v>
                </c:pt>
                <c:pt idx="3">
                  <c:v>17.5</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2023_Data_Clean_CLUBS.xlsx]Draaitabel 7 Competitie'!$E$15</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7 Competitie'!$F$10:$I$10</c:f>
              <c:strCache>
                <c:ptCount val="4"/>
                <c:pt idx="0">
                  <c:v>Richtlijnen organisatie competitie zijn duidelijk</c:v>
                </c:pt>
                <c:pt idx="1">
                  <c:v>Reglementen zijn duidelijk</c:v>
                </c:pt>
                <c:pt idx="2">
                  <c:v>Sporttakpagina's zijn overzichtelijk</c:v>
                </c:pt>
                <c:pt idx="3">
                  <c:v>Competitiemanagement is goede tussenschakel</c:v>
                </c:pt>
              </c:strCache>
            </c:strRef>
          </c:cat>
          <c:val>
            <c:numRef>
              <c:f>'[1]Draaitabel 7 Competitie'!$F$15:$I$15</c:f>
              <c:numCache>
                <c:formatCode>0</c:formatCode>
                <c:ptCount val="4"/>
                <c:pt idx="0">
                  <c:v>42.5</c:v>
                </c:pt>
                <c:pt idx="1">
                  <c:v>42.5</c:v>
                </c:pt>
                <c:pt idx="2">
                  <c:v>47.5</c:v>
                </c:pt>
                <c:pt idx="3">
                  <c:v>52.5</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General"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'[20231115_ Stakeholderbevraging G-sport Vlaanderen 2023_Data_Clean_OPLEIDINGEN.xlsx]Draaitabel 2 Opleidingsaanbod'!$E$17</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Opleidingsaanbod'!$F$16:$J$16</c:f>
              <c:strCache>
                <c:ptCount val="5"/>
                <c:pt idx="0">
                  <c:v>Voldoende sporttechnisch aanbod</c:v>
                </c:pt>
                <c:pt idx="1">
                  <c:v>Voldoende bestuurlijk aanbod</c:v>
                </c:pt>
                <c:pt idx="2">
                  <c:v>Voldoende doelgroepspecifiek aanbod</c:v>
                </c:pt>
                <c:pt idx="3">
                  <c:v>Voldoende aanbod voor officials</c:v>
                </c:pt>
                <c:pt idx="4">
                  <c:v>Voldoende aanbod voor trainers</c:v>
                </c:pt>
              </c:strCache>
            </c:strRef>
          </c:cat>
          <c:val>
            <c:numRef>
              <c:f>'[1]Draaitabel 2 Opleidingsaanbod'!$F$17:$J$17</c:f>
              <c:numCache>
                <c:formatCode>0</c:formatCode>
                <c:ptCount val="5"/>
                <c:pt idx="0">
                  <c:v>3.1496062992125982</c:v>
                </c:pt>
                <c:pt idx="1">
                  <c:v>1.5748031496062991</c:v>
                </c:pt>
                <c:pt idx="2">
                  <c:v>0.78740157480314954</c:v>
                </c:pt>
                <c:pt idx="3">
                  <c:v>0.78740157480314954</c:v>
                </c:pt>
                <c:pt idx="4">
                  <c:v>1.5748031496062991</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2023_Data_Clean_OPLEIDINGEN.xlsx]Draaitabel 2 Opleidingsaanbod'!$E$18</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Opleidingsaanbod'!$F$16:$J$16</c:f>
              <c:strCache>
                <c:ptCount val="5"/>
                <c:pt idx="0">
                  <c:v>Voldoende sporttechnisch aanbod</c:v>
                </c:pt>
                <c:pt idx="1">
                  <c:v>Voldoende bestuurlijk aanbod</c:v>
                </c:pt>
                <c:pt idx="2">
                  <c:v>Voldoende doelgroepspecifiek aanbod</c:v>
                </c:pt>
                <c:pt idx="3">
                  <c:v>Voldoende aanbod voor officials</c:v>
                </c:pt>
                <c:pt idx="4">
                  <c:v>Voldoende aanbod voor trainers</c:v>
                </c:pt>
              </c:strCache>
            </c:strRef>
          </c:cat>
          <c:val>
            <c:numRef>
              <c:f>'[1]Draaitabel 2 Opleidingsaanbod'!$F$18:$J$18</c:f>
              <c:numCache>
                <c:formatCode>0</c:formatCode>
                <c:ptCount val="5"/>
                <c:pt idx="0">
                  <c:v>12.598425196850393</c:v>
                </c:pt>
                <c:pt idx="1">
                  <c:v>10.236220472440944</c:v>
                </c:pt>
                <c:pt idx="2">
                  <c:v>23.622047244094489</c:v>
                </c:pt>
                <c:pt idx="3">
                  <c:v>8.6614173228346463</c:v>
                </c:pt>
                <c:pt idx="4">
                  <c:v>17.322834645669293</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2023_Data_Clean_OPLEIDINGEN.xlsx]Draaitabel 2 Opleidingsaanbod'!$E$19</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Opleidingsaanbod'!$F$16:$J$16</c:f>
              <c:strCache>
                <c:ptCount val="5"/>
                <c:pt idx="0">
                  <c:v>Voldoende sporttechnisch aanbod</c:v>
                </c:pt>
                <c:pt idx="1">
                  <c:v>Voldoende bestuurlijk aanbod</c:v>
                </c:pt>
                <c:pt idx="2">
                  <c:v>Voldoende doelgroepspecifiek aanbod</c:v>
                </c:pt>
                <c:pt idx="3">
                  <c:v>Voldoende aanbod voor officials</c:v>
                </c:pt>
                <c:pt idx="4">
                  <c:v>Voldoende aanbod voor trainers</c:v>
                </c:pt>
              </c:strCache>
            </c:strRef>
          </c:cat>
          <c:val>
            <c:numRef>
              <c:f>'[1]Draaitabel 2 Opleidingsaanbod'!$F$19:$J$19</c:f>
              <c:numCache>
                <c:formatCode>0</c:formatCode>
                <c:ptCount val="5"/>
                <c:pt idx="0">
                  <c:v>46.45669291338583</c:v>
                </c:pt>
                <c:pt idx="1">
                  <c:v>37.795275590551178</c:v>
                </c:pt>
                <c:pt idx="2">
                  <c:v>31.496062992125985</c:v>
                </c:pt>
                <c:pt idx="3">
                  <c:v>28.346456692913385</c:v>
                </c:pt>
                <c:pt idx="4">
                  <c:v>33.858267716535437</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2023_Data_Clean_OPLEIDINGEN.xlsx]Draaitabel 2 Opleidingsaanbod'!$E$20</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Opleidingsaanbod'!$F$16:$J$16</c:f>
              <c:strCache>
                <c:ptCount val="5"/>
                <c:pt idx="0">
                  <c:v>Voldoende sporttechnisch aanbod</c:v>
                </c:pt>
                <c:pt idx="1">
                  <c:v>Voldoende bestuurlijk aanbod</c:v>
                </c:pt>
                <c:pt idx="2">
                  <c:v>Voldoende doelgroepspecifiek aanbod</c:v>
                </c:pt>
                <c:pt idx="3">
                  <c:v>Voldoende aanbod voor officials</c:v>
                </c:pt>
                <c:pt idx="4">
                  <c:v>Voldoende aanbod voor trainers</c:v>
                </c:pt>
              </c:strCache>
            </c:strRef>
          </c:cat>
          <c:val>
            <c:numRef>
              <c:f>'[1]Draaitabel 2 Opleidingsaanbod'!$F$20:$J$20</c:f>
              <c:numCache>
                <c:formatCode>0</c:formatCode>
                <c:ptCount val="5"/>
                <c:pt idx="0">
                  <c:v>13.385826771653544</c:v>
                </c:pt>
                <c:pt idx="1">
                  <c:v>13.385826771653544</c:v>
                </c:pt>
                <c:pt idx="2">
                  <c:v>14.960629921259844</c:v>
                </c:pt>
                <c:pt idx="3">
                  <c:v>5.5118110236220472</c:v>
                </c:pt>
                <c:pt idx="4">
                  <c:v>15.748031496062993</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2023_Data_Clean_OPLEIDINGEN.xlsx]Draaitabel 2 Opleidingsaanbod'!$E$21</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Opleidingsaanbod'!$F$16:$J$16</c:f>
              <c:strCache>
                <c:ptCount val="5"/>
                <c:pt idx="0">
                  <c:v>Voldoende sporttechnisch aanbod</c:v>
                </c:pt>
                <c:pt idx="1">
                  <c:v>Voldoende bestuurlijk aanbod</c:v>
                </c:pt>
                <c:pt idx="2">
                  <c:v>Voldoende doelgroepspecifiek aanbod</c:v>
                </c:pt>
                <c:pt idx="3">
                  <c:v>Voldoende aanbod voor officials</c:v>
                </c:pt>
                <c:pt idx="4">
                  <c:v>Voldoende aanbod voor trainers</c:v>
                </c:pt>
              </c:strCache>
            </c:strRef>
          </c:cat>
          <c:val>
            <c:numRef>
              <c:f>'[1]Draaitabel 2 Opleidingsaanbod'!$F$21:$J$21</c:f>
              <c:numCache>
                <c:formatCode>0</c:formatCode>
                <c:ptCount val="5"/>
                <c:pt idx="0">
                  <c:v>24.409448818897637</c:v>
                </c:pt>
                <c:pt idx="1">
                  <c:v>37.00787401574803</c:v>
                </c:pt>
                <c:pt idx="2">
                  <c:v>29.133858267716533</c:v>
                </c:pt>
                <c:pt idx="3">
                  <c:v>56.69291338582677</c:v>
                </c:pt>
                <c:pt idx="4">
                  <c:v>31.496062992125985</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'[20231115_ Stakeholderbevraging G-sport Vlaanderen 2023_Data_Clean_OPLEIDINGEN.xlsx]Draaitabel 2 Opleidingsaanbod'!$E$39</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Opleidingsaanbod'!$F$38:$J$38</c:f>
              <c:strCache>
                <c:ptCount val="5"/>
                <c:pt idx="0">
                  <c:v>Opleidingsaanbod is bruikbaar in de praktijk</c:v>
                </c:pt>
                <c:pt idx="1">
                  <c:v>Opleidingsaanbod is afgestemd op noden en behoeften</c:v>
                </c:pt>
                <c:pt idx="2">
                  <c:v>Opleidingsaanbod is kwaliteitsvol</c:v>
                </c:pt>
                <c:pt idx="3">
                  <c:v>Opleidingsaanbod is voldoende gespreid</c:v>
                </c:pt>
                <c:pt idx="4">
                  <c:v>Opleidingsaanbod moet gespreid zijn</c:v>
                </c:pt>
              </c:strCache>
            </c:strRef>
          </c:cat>
          <c:val>
            <c:numRef>
              <c:f>'[1]Draaitabel 2 Opleidingsaanbod'!$F$39:$J$39</c:f>
              <c:numCache>
                <c:formatCode>0</c:formatCode>
                <c:ptCount val="5"/>
                <c:pt idx="0">
                  <c:v>1.5748031496062991</c:v>
                </c:pt>
                <c:pt idx="1">
                  <c:v>3.1496062992125982</c:v>
                </c:pt>
                <c:pt idx="2">
                  <c:v>0.78740157480314954</c:v>
                </c:pt>
                <c:pt idx="3">
                  <c:v>6.2992125984251963</c:v>
                </c:pt>
                <c:pt idx="4">
                  <c:v>0.78740157480314954</c:v>
                </c:pt>
              </c:numCache>
            </c:numRef>
          </c:val>
          <c:extLst>
            <c:ext xmlns:c16="http://schemas.microsoft.com/office/drawing/2014/chart" uri="{C3380CC4-5D6E-409C-BE32-E72D297353CC}">
              <c16:uniqueId val="{00000000-A0AF-4302-AD78-4C1DB7C60DEB}"/>
            </c:ext>
          </c:extLst>
        </c:ser>
        <c:ser>
          <c:idx val="1"/>
          <c:order val="1"/>
          <c:tx>
            <c:strRef>
              <c:f>'[20231115_ Stakeholderbevraging G-sport Vlaanderen 2023_Data_Clean_OPLEIDINGEN.xlsx]Draaitabel 2 Opleidingsaanbod'!$E$40</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Opleidingsaanbod'!$F$38:$J$38</c:f>
              <c:strCache>
                <c:ptCount val="5"/>
                <c:pt idx="0">
                  <c:v>Opleidingsaanbod is bruikbaar in de praktijk</c:v>
                </c:pt>
                <c:pt idx="1">
                  <c:v>Opleidingsaanbod is afgestemd op noden en behoeften</c:v>
                </c:pt>
                <c:pt idx="2">
                  <c:v>Opleidingsaanbod is kwaliteitsvol</c:v>
                </c:pt>
                <c:pt idx="3">
                  <c:v>Opleidingsaanbod is voldoende gespreid</c:v>
                </c:pt>
                <c:pt idx="4">
                  <c:v>Opleidingsaanbod moet gespreid zijn</c:v>
                </c:pt>
              </c:strCache>
            </c:strRef>
          </c:cat>
          <c:val>
            <c:numRef>
              <c:f>'[1]Draaitabel 2 Opleidingsaanbod'!$F$40:$J$40</c:f>
              <c:numCache>
                <c:formatCode>0</c:formatCode>
                <c:ptCount val="5"/>
                <c:pt idx="0">
                  <c:v>7.8740157480314963</c:v>
                </c:pt>
                <c:pt idx="1">
                  <c:v>19.685039370078741</c:v>
                </c:pt>
                <c:pt idx="2">
                  <c:v>3.1496062992125982</c:v>
                </c:pt>
                <c:pt idx="3">
                  <c:v>14.960629921259844</c:v>
                </c:pt>
                <c:pt idx="4">
                  <c:v>1.5748031496062991</c:v>
                </c:pt>
              </c:numCache>
            </c:numRef>
          </c:val>
          <c:extLst>
            <c:ext xmlns:c16="http://schemas.microsoft.com/office/drawing/2014/chart" uri="{C3380CC4-5D6E-409C-BE32-E72D297353CC}">
              <c16:uniqueId val="{00000001-A0AF-4302-AD78-4C1DB7C60DEB}"/>
            </c:ext>
          </c:extLst>
        </c:ser>
        <c:ser>
          <c:idx val="2"/>
          <c:order val="2"/>
          <c:tx>
            <c:strRef>
              <c:f>'[20231115_ Stakeholderbevraging G-sport Vlaanderen 2023_Data_Clean_OPLEIDINGEN.xlsx]Draaitabel 2 Opleidingsaanbod'!$E$41</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Opleidingsaanbod'!$F$38:$J$38</c:f>
              <c:strCache>
                <c:ptCount val="5"/>
                <c:pt idx="0">
                  <c:v>Opleidingsaanbod is bruikbaar in de praktijk</c:v>
                </c:pt>
                <c:pt idx="1">
                  <c:v>Opleidingsaanbod is afgestemd op noden en behoeften</c:v>
                </c:pt>
                <c:pt idx="2">
                  <c:v>Opleidingsaanbod is kwaliteitsvol</c:v>
                </c:pt>
                <c:pt idx="3">
                  <c:v>Opleidingsaanbod is voldoende gespreid</c:v>
                </c:pt>
                <c:pt idx="4">
                  <c:v>Opleidingsaanbod moet gespreid zijn</c:v>
                </c:pt>
              </c:strCache>
            </c:strRef>
          </c:cat>
          <c:val>
            <c:numRef>
              <c:f>'[1]Draaitabel 2 Opleidingsaanbod'!$F$41:$J$41</c:f>
              <c:numCache>
                <c:formatCode>0</c:formatCode>
                <c:ptCount val="5"/>
                <c:pt idx="0">
                  <c:v>40.15748031496063</c:v>
                </c:pt>
                <c:pt idx="1">
                  <c:v>34.645669291338585</c:v>
                </c:pt>
                <c:pt idx="2">
                  <c:v>40.944881889763778</c:v>
                </c:pt>
                <c:pt idx="3">
                  <c:v>30.708661417322837</c:v>
                </c:pt>
                <c:pt idx="4">
                  <c:v>33.070866141732289</c:v>
                </c:pt>
              </c:numCache>
            </c:numRef>
          </c:val>
          <c:extLst>
            <c:ext xmlns:c16="http://schemas.microsoft.com/office/drawing/2014/chart" uri="{C3380CC4-5D6E-409C-BE32-E72D297353CC}">
              <c16:uniqueId val="{00000002-A0AF-4302-AD78-4C1DB7C60DEB}"/>
            </c:ext>
          </c:extLst>
        </c:ser>
        <c:ser>
          <c:idx val="3"/>
          <c:order val="3"/>
          <c:tx>
            <c:strRef>
              <c:f>'[20231115_ Stakeholderbevraging G-sport Vlaanderen 2023_Data_Clean_OPLEIDINGEN.xlsx]Draaitabel 2 Opleidingsaanbod'!$E$42</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Opleidingsaanbod'!$F$38:$J$38</c:f>
              <c:strCache>
                <c:ptCount val="5"/>
                <c:pt idx="0">
                  <c:v>Opleidingsaanbod is bruikbaar in de praktijk</c:v>
                </c:pt>
                <c:pt idx="1">
                  <c:v>Opleidingsaanbod is afgestemd op noden en behoeften</c:v>
                </c:pt>
                <c:pt idx="2">
                  <c:v>Opleidingsaanbod is kwaliteitsvol</c:v>
                </c:pt>
                <c:pt idx="3">
                  <c:v>Opleidingsaanbod is voldoende gespreid</c:v>
                </c:pt>
                <c:pt idx="4">
                  <c:v>Opleidingsaanbod moet gespreid zijn</c:v>
                </c:pt>
              </c:strCache>
            </c:strRef>
          </c:cat>
          <c:val>
            <c:numRef>
              <c:f>'[1]Draaitabel 2 Opleidingsaanbod'!$F$42:$J$42</c:f>
              <c:numCache>
                <c:formatCode>0</c:formatCode>
                <c:ptCount val="5"/>
                <c:pt idx="0">
                  <c:v>17.322834645669293</c:v>
                </c:pt>
                <c:pt idx="1">
                  <c:v>11.811023622047244</c:v>
                </c:pt>
                <c:pt idx="2">
                  <c:v>23.622047244094489</c:v>
                </c:pt>
                <c:pt idx="3">
                  <c:v>11.023622047244094</c:v>
                </c:pt>
                <c:pt idx="4">
                  <c:v>44.094488188976378</c:v>
                </c:pt>
              </c:numCache>
            </c:numRef>
          </c:val>
          <c:extLst>
            <c:ext xmlns:c16="http://schemas.microsoft.com/office/drawing/2014/chart" uri="{C3380CC4-5D6E-409C-BE32-E72D297353CC}">
              <c16:uniqueId val="{00000003-A0AF-4302-AD78-4C1DB7C60DEB}"/>
            </c:ext>
          </c:extLst>
        </c:ser>
        <c:ser>
          <c:idx val="4"/>
          <c:order val="4"/>
          <c:tx>
            <c:strRef>
              <c:f>'[20231115_ Stakeholderbevraging G-sport Vlaanderen 2023_Data_Clean_OPLEIDINGEN.xlsx]Draaitabel 2 Opleidingsaanbod'!$E$43</c:f>
              <c:strCache>
                <c:ptCount val="1"/>
                <c:pt idx="0">
                  <c:v>N.v.t.</c:v>
                </c:pt>
              </c:strCache>
            </c:strRef>
          </c:tx>
          <c:spPr>
            <a:pattFill prst="ltUpDiag">
              <a:fgClr>
                <a:schemeClr val="bg1">
                  <a:lumMod val="8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2 Opleidingsaanbod'!$F$38:$J$38</c:f>
              <c:strCache>
                <c:ptCount val="5"/>
                <c:pt idx="0">
                  <c:v>Opleidingsaanbod is bruikbaar in de praktijk</c:v>
                </c:pt>
                <c:pt idx="1">
                  <c:v>Opleidingsaanbod is afgestemd op noden en behoeften</c:v>
                </c:pt>
                <c:pt idx="2">
                  <c:v>Opleidingsaanbod is kwaliteitsvol</c:v>
                </c:pt>
                <c:pt idx="3">
                  <c:v>Opleidingsaanbod is voldoende gespreid</c:v>
                </c:pt>
                <c:pt idx="4">
                  <c:v>Opleidingsaanbod moet gespreid zijn</c:v>
                </c:pt>
              </c:strCache>
            </c:strRef>
          </c:cat>
          <c:val>
            <c:numRef>
              <c:f>'[1]Draaitabel 2 Opleidingsaanbod'!$F$43:$J$43</c:f>
              <c:numCache>
                <c:formatCode>0</c:formatCode>
                <c:ptCount val="5"/>
                <c:pt idx="0">
                  <c:v>33.070866141732289</c:v>
                </c:pt>
                <c:pt idx="1">
                  <c:v>30.708661417322837</c:v>
                </c:pt>
                <c:pt idx="2">
                  <c:v>31.496062992125985</c:v>
                </c:pt>
                <c:pt idx="3">
                  <c:v>37.00787401574803</c:v>
                </c:pt>
                <c:pt idx="4">
                  <c:v>20.472440944881889</c:v>
                </c:pt>
              </c:numCache>
            </c:numRef>
          </c:val>
          <c:extLst>
            <c:ext xmlns:c16="http://schemas.microsoft.com/office/drawing/2014/chart" uri="{C3380CC4-5D6E-409C-BE32-E72D297353CC}">
              <c16:uniqueId val="{00000004-A0AF-4302-AD78-4C1DB7C60DEB}"/>
            </c:ext>
          </c:extLst>
        </c:ser>
        <c:dLbls>
          <c:dLblPos val="ctr"/>
          <c:showLegendKey val="0"/>
          <c:showVal val="1"/>
          <c:showCatName val="0"/>
          <c:showSerName val="0"/>
          <c:showPercent val="0"/>
          <c:showBubbleSize val="0"/>
        </c:dLbls>
        <c:gapWidth val="150"/>
        <c:overlap val="100"/>
        <c:axId val="99806463"/>
        <c:axId val="97894367"/>
      </c:barChart>
      <c:catAx>
        <c:axId val="9980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97894367"/>
        <c:crosses val="autoZero"/>
        <c:auto val="1"/>
        <c:lblAlgn val="ctr"/>
        <c:lblOffset val="100"/>
        <c:noMultiLvlLbl val="0"/>
      </c:catAx>
      <c:valAx>
        <c:axId val="97894367"/>
        <c:scaling>
          <c:orientation val="minMax"/>
          <c:max val="100"/>
        </c:scaling>
        <c:delete val="1"/>
        <c:axPos val="b"/>
        <c:numFmt formatCode="0" sourceLinked="1"/>
        <c:majorTickMark val="none"/>
        <c:minorTickMark val="none"/>
        <c:tickLblPos val="nextTo"/>
        <c:crossAx val="9980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[20231115_ Stakeholderbevraging G-sport Vlaanderen 2023_Data_Clean_TEVREDENHEID.xlsx]Draaitabel 1 Aantallen!Draaitabel1</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'Draaitabel 1 Aantallen'!$B$3:$B$4</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1 Aantallen'!$A$5:$A$11</c:f>
              <c:strCache>
                <c:ptCount val="7"/>
                <c:pt idx="0">
                  <c:v>Som van COMPETITIEMANAGER</c:v>
                </c:pt>
                <c:pt idx="1">
                  <c:v>Som van OFFICIAL</c:v>
                </c:pt>
                <c:pt idx="2">
                  <c:v>Som van COMMISSIELID</c:v>
                </c:pt>
                <c:pt idx="3">
                  <c:v>Som van FEDERATIEMEDEWERKER</c:v>
                </c:pt>
                <c:pt idx="4">
                  <c:v>Som van CLUBBESTUURDER</c:v>
                </c:pt>
                <c:pt idx="5">
                  <c:v>Som van SPORTER</c:v>
                </c:pt>
                <c:pt idx="6">
                  <c:v>Som van TRAINER</c:v>
                </c:pt>
              </c:strCache>
            </c:strRef>
          </c:cat>
          <c:val>
            <c:numRef>
              <c:f>'Draaitabel 1 Aantallen'!$B$5:$B$11</c:f>
              <c:numCache>
                <c:formatCode>General</c:formatCode>
                <c:ptCount val="7"/>
                <c:pt idx="0">
                  <c:v>1</c:v>
                </c:pt>
                <c:pt idx="1">
                  <c:v>20</c:v>
                </c:pt>
                <c:pt idx="2">
                  <c:v>6</c:v>
                </c:pt>
                <c:pt idx="3">
                  <c:v>16</c:v>
                </c:pt>
                <c:pt idx="4">
                  <c:v>59</c:v>
                </c:pt>
                <c:pt idx="5">
                  <c:v>99</c:v>
                </c:pt>
                <c:pt idx="6">
                  <c:v>48</c:v>
                </c:pt>
              </c:numCache>
            </c:numRef>
          </c:val>
          <c:extLst>
            <c:ext xmlns:c16="http://schemas.microsoft.com/office/drawing/2014/chart" uri="{C3380CC4-5D6E-409C-BE32-E72D297353CC}">
              <c16:uniqueId val="{00000000-DB2C-44B0-8CFA-05511D48E3F9}"/>
            </c:ext>
          </c:extLst>
        </c:ser>
        <c:dLbls>
          <c:showLegendKey val="0"/>
          <c:showVal val="0"/>
          <c:showCatName val="0"/>
          <c:showSerName val="0"/>
          <c:showPercent val="0"/>
          <c:showBubbleSize val="0"/>
        </c:dLbls>
        <c:gapWidth val="219"/>
        <c:overlap val="-27"/>
        <c:axId val="309538287"/>
        <c:axId val="574750415"/>
      </c:barChart>
      <c:catAx>
        <c:axId val="30953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74750415"/>
        <c:crosses val="autoZero"/>
        <c:auto val="1"/>
        <c:lblAlgn val="ctr"/>
        <c:lblOffset val="100"/>
        <c:noMultiLvlLbl val="0"/>
      </c:catAx>
      <c:valAx>
        <c:axId val="574750415"/>
        <c:scaling>
          <c:orientation val="minMax"/>
        </c:scaling>
        <c:delete val="1"/>
        <c:axPos val="l"/>
        <c:numFmt formatCode="General" sourceLinked="1"/>
        <c:majorTickMark val="none"/>
        <c:minorTickMark val="none"/>
        <c:tickLblPos val="nextTo"/>
        <c:crossAx val="3095382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'[20231115_ Stakeholderbevraging G-sport Vlaanderen 2023_Data_Clean_OPLEIDINGEN.xlsx]Draaitabel 3 Drempels en noden'!$C$4:$C$11</c:f>
              <c:strCache>
                <c:ptCount val="8"/>
                <c:pt idx="0">
                  <c:v>Te ver</c:v>
                </c:pt>
                <c:pt idx="1">
                  <c:v>Te duur</c:v>
                </c:pt>
                <c:pt idx="2">
                  <c:v>Niet interessant</c:v>
                </c:pt>
                <c:pt idx="3">
                  <c:v>Geen tijd</c:v>
                </c:pt>
                <c:pt idx="4">
                  <c:v>Tijdstip past niet</c:v>
                </c:pt>
                <c:pt idx="5">
                  <c:v>Men denkt niet bij te leren</c:v>
                </c:pt>
                <c:pt idx="6">
                  <c:v>Geen drempels</c:v>
                </c:pt>
                <c:pt idx="7">
                  <c:v>Andere</c:v>
                </c:pt>
              </c:strCache>
            </c:strRef>
          </c:cat>
          <c:val>
            <c:numRef>
              <c:f>'[20231115_ Stakeholderbevraging G-sport Vlaanderen 2023_Data_Clean_OPLEIDINGEN.xlsx]Draaitabel 3 Drempels en noden'!$E$4:$E$11</c:f>
              <c:numCache>
                <c:formatCode>0</c:formatCode>
                <c:ptCount val="8"/>
                <c:pt idx="0">
                  <c:v>7.8740157480314963</c:v>
                </c:pt>
                <c:pt idx="1">
                  <c:v>39.370078740157481</c:v>
                </c:pt>
                <c:pt idx="2">
                  <c:v>14.173228346456693</c:v>
                </c:pt>
                <c:pt idx="3">
                  <c:v>37.00787401574803</c:v>
                </c:pt>
                <c:pt idx="4">
                  <c:v>39.370078740157481</c:v>
                </c:pt>
                <c:pt idx="5">
                  <c:v>7.0866141732283463</c:v>
                </c:pt>
                <c:pt idx="6">
                  <c:v>20.472440944881889</c:v>
                </c:pt>
                <c:pt idx="7">
                  <c:v>11.023622047244094</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Drempels en noden'!$C$27:$C$41</c:f>
              <c:strCache>
                <c:ptCount val="15"/>
                <c:pt idx="0">
                  <c:v>Boekhouding</c:v>
                </c:pt>
                <c:pt idx="1">
                  <c:v>Classificatie</c:v>
                </c:pt>
                <c:pt idx="2">
                  <c:v>Communicatie</c:v>
                </c:pt>
                <c:pt idx="3">
                  <c:v>Omgaan met specifiek gedrag</c:v>
                </c:pt>
                <c:pt idx="4">
                  <c:v>Omgaan met doelgroepen</c:v>
                </c:pt>
                <c:pt idx="5">
                  <c:v>Activiteitenorganisatie</c:v>
                </c:pt>
                <c:pt idx="6">
                  <c:v>Sponsoring en fondsenwerving</c:v>
                </c:pt>
                <c:pt idx="7">
                  <c:v>Sporttechnische bijscholingen</c:v>
                </c:pt>
                <c:pt idx="8">
                  <c:v>Subsidiedossiers</c:v>
                </c:pt>
                <c:pt idx="9">
                  <c:v>Verzekeringen</c:v>
                </c:pt>
                <c:pt idx="10">
                  <c:v>Vrijwilligerswerking</c:v>
                </c:pt>
                <c:pt idx="11">
                  <c:v>Positief klimaat</c:v>
                </c:pt>
                <c:pt idx="12">
                  <c:v>Grensoverschreidend gedrag</c:v>
                </c:pt>
                <c:pt idx="13">
                  <c:v>Geen van bovenstaande</c:v>
                </c:pt>
                <c:pt idx="14">
                  <c:v>Andere</c:v>
                </c:pt>
              </c:strCache>
            </c:strRef>
          </c:cat>
          <c:val>
            <c:numRef>
              <c:f>'[1]Draaitabel 3 Drempels en noden'!$E$27:$E$41</c:f>
              <c:numCache>
                <c:formatCode>0</c:formatCode>
                <c:ptCount val="15"/>
                <c:pt idx="0">
                  <c:v>5.5118110236220472</c:v>
                </c:pt>
                <c:pt idx="1">
                  <c:v>10.236220472440944</c:v>
                </c:pt>
                <c:pt idx="2">
                  <c:v>15.748031496062993</c:v>
                </c:pt>
                <c:pt idx="3">
                  <c:v>36.220472440944881</c:v>
                </c:pt>
                <c:pt idx="4">
                  <c:v>26.771653543307089</c:v>
                </c:pt>
                <c:pt idx="5">
                  <c:v>22.834645669291341</c:v>
                </c:pt>
                <c:pt idx="6">
                  <c:v>21.259842519685041</c:v>
                </c:pt>
                <c:pt idx="7">
                  <c:v>25.984251968503933</c:v>
                </c:pt>
                <c:pt idx="8">
                  <c:v>18.110236220472441</c:v>
                </c:pt>
                <c:pt idx="9">
                  <c:v>3.9370078740157481</c:v>
                </c:pt>
                <c:pt idx="10">
                  <c:v>23.622047244094489</c:v>
                </c:pt>
                <c:pt idx="11">
                  <c:v>14.960629921259844</c:v>
                </c:pt>
                <c:pt idx="12">
                  <c:v>16.535433070866144</c:v>
                </c:pt>
                <c:pt idx="13">
                  <c:v>20.472440944881889</c:v>
                </c:pt>
                <c:pt idx="14">
                  <c:v>5.5118110236220472</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Opleidingsmodal.'!$C$4:$C$9</c:f>
              <c:strCache>
                <c:ptCount val="6"/>
                <c:pt idx="0">
                  <c:v>Digitale webinars</c:v>
                </c:pt>
                <c:pt idx="1">
                  <c:v>Live lezingen</c:v>
                </c:pt>
                <c:pt idx="2">
                  <c:v>Trefdagen</c:v>
                </c:pt>
                <c:pt idx="3">
                  <c:v>Praktijk op het veld</c:v>
                </c:pt>
                <c:pt idx="4">
                  <c:v>Geen van bovenstaande</c:v>
                </c:pt>
                <c:pt idx="5">
                  <c:v>Andere</c:v>
                </c:pt>
              </c:strCache>
            </c:strRef>
          </c:cat>
          <c:val>
            <c:numRef>
              <c:f>'[1]Draaitabel 3 Opleidingsmodal.'!$E$4:$E$9</c:f>
              <c:numCache>
                <c:formatCode>0</c:formatCode>
                <c:ptCount val="6"/>
                <c:pt idx="0">
                  <c:v>54.330708661417326</c:v>
                </c:pt>
                <c:pt idx="1">
                  <c:v>22.834645669291341</c:v>
                </c:pt>
                <c:pt idx="2">
                  <c:v>45.669291338582681</c:v>
                </c:pt>
                <c:pt idx="3">
                  <c:v>50.393700787401571</c:v>
                </c:pt>
                <c:pt idx="4">
                  <c:v>14.173228346456693</c:v>
                </c:pt>
                <c:pt idx="5">
                  <c:v>2.3622047244094486</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'[1]Draaitabel 3 Opleidingsmodal.'!$C$15:$C$21</c:f>
              <c:strCache>
                <c:ptCount val="7"/>
                <c:pt idx="0">
                  <c:v>Weekavond</c:v>
                </c:pt>
                <c:pt idx="1">
                  <c:v>Weekendavond</c:v>
                </c:pt>
                <c:pt idx="2">
                  <c:v>Weekenddag</c:v>
                </c:pt>
                <c:pt idx="3">
                  <c:v>Weekdag</c:v>
                </c:pt>
                <c:pt idx="4">
                  <c:v>Traject</c:v>
                </c:pt>
                <c:pt idx="5">
                  <c:v>Geen van bovenstaande</c:v>
                </c:pt>
                <c:pt idx="6">
                  <c:v>Andere</c:v>
                </c:pt>
              </c:strCache>
            </c:strRef>
          </c:cat>
          <c:val>
            <c:numRef>
              <c:f>'[1]Draaitabel 3 Opleidingsmodal.'!$E$15:$E$21</c:f>
              <c:numCache>
                <c:formatCode>0</c:formatCode>
                <c:ptCount val="7"/>
                <c:pt idx="0">
                  <c:v>31.496062992125985</c:v>
                </c:pt>
                <c:pt idx="1">
                  <c:v>11.023622047244094</c:v>
                </c:pt>
                <c:pt idx="2">
                  <c:v>28.346456692913385</c:v>
                </c:pt>
                <c:pt idx="3">
                  <c:v>40.15748031496063</c:v>
                </c:pt>
                <c:pt idx="4">
                  <c:v>27.559055118110237</c:v>
                </c:pt>
                <c:pt idx="5">
                  <c:v>13.385826771653544</c:v>
                </c:pt>
                <c:pt idx="6">
                  <c:v>4.7244094488188972</c:v>
                </c:pt>
              </c:numCache>
            </c:numRef>
          </c:val>
          <c:extLst>
            <c:ext xmlns:c16="http://schemas.microsoft.com/office/drawing/2014/chart" uri="{C3380CC4-5D6E-409C-BE32-E72D297353CC}">
              <c16:uniqueId val="{00000000-02FD-42B7-B69D-5032FADA70C6}"/>
            </c:ext>
          </c:extLst>
        </c:ser>
        <c:dLbls>
          <c:dLblPos val="outEnd"/>
          <c:showLegendKey val="0"/>
          <c:showVal val="1"/>
          <c:showCatName val="0"/>
          <c:showSerName val="0"/>
          <c:showPercent val="0"/>
          <c:showBubbleSize val="0"/>
        </c:dLbls>
        <c:gapWidth val="182"/>
        <c:axId val="334516271"/>
        <c:axId val="1867148175"/>
      </c:barChart>
      <c:catAx>
        <c:axId val="33451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867148175"/>
        <c:crosses val="autoZero"/>
        <c:auto val="1"/>
        <c:lblAlgn val="ctr"/>
        <c:lblOffset val="100"/>
        <c:noMultiLvlLbl val="0"/>
      </c:catAx>
      <c:valAx>
        <c:axId val="1867148175"/>
        <c:scaling>
          <c:orientation val="minMax"/>
        </c:scaling>
        <c:delete val="1"/>
        <c:axPos val="b"/>
        <c:numFmt formatCode="0" sourceLinked="1"/>
        <c:majorTickMark val="none"/>
        <c:minorTickMark val="none"/>
        <c:tickLblPos val="nextTo"/>
        <c:crossAx val="334516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'Draaitabel 2 - Algemeen'!$M$4</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 Algemeen'!$N$3:$P$3</c:f>
              <c:strCache>
                <c:ptCount val="3"/>
                <c:pt idx="0">
                  <c:v>De communicatie werkt verbindend (n=219)</c:v>
                </c:pt>
                <c:pt idx="1">
                  <c:v>De communicatie werkt activerend (n=216)</c:v>
                </c:pt>
                <c:pt idx="2">
                  <c:v>De communicatie is sensibiliserend (n=216)</c:v>
                </c:pt>
              </c:strCache>
            </c:strRef>
          </c:cat>
          <c:val>
            <c:numRef>
              <c:f>'Draaitabel 2 - Algemeen'!$N$4:$P$4</c:f>
              <c:numCache>
                <c:formatCode>0</c:formatCode>
                <c:ptCount val="3"/>
                <c:pt idx="0">
                  <c:v>1.3698630136986301</c:v>
                </c:pt>
                <c:pt idx="1">
                  <c:v>1.8518518518518516</c:v>
                </c:pt>
                <c:pt idx="2">
                  <c:v>2.3148148148148149</c:v>
                </c:pt>
              </c:numCache>
            </c:numRef>
          </c:val>
          <c:extLst>
            <c:ext xmlns:c16="http://schemas.microsoft.com/office/drawing/2014/chart" uri="{C3380CC4-5D6E-409C-BE32-E72D297353CC}">
              <c16:uniqueId val="{00000000-CB5B-4CCC-BA46-A17652ED5D50}"/>
            </c:ext>
          </c:extLst>
        </c:ser>
        <c:ser>
          <c:idx val="1"/>
          <c:order val="1"/>
          <c:tx>
            <c:strRef>
              <c:f>'Draaitabel 2 - Algemeen'!$M$5</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 Algemeen'!$N$3:$P$3</c:f>
              <c:strCache>
                <c:ptCount val="3"/>
                <c:pt idx="0">
                  <c:v>De communicatie werkt verbindend (n=219)</c:v>
                </c:pt>
                <c:pt idx="1">
                  <c:v>De communicatie werkt activerend (n=216)</c:v>
                </c:pt>
                <c:pt idx="2">
                  <c:v>De communicatie is sensibiliserend (n=216)</c:v>
                </c:pt>
              </c:strCache>
            </c:strRef>
          </c:cat>
          <c:val>
            <c:numRef>
              <c:f>'Draaitabel 2 - Algemeen'!$N$5:$P$5</c:f>
              <c:numCache>
                <c:formatCode>0</c:formatCode>
                <c:ptCount val="3"/>
                <c:pt idx="0">
                  <c:v>18.264840182648399</c:v>
                </c:pt>
                <c:pt idx="1">
                  <c:v>18.981481481481481</c:v>
                </c:pt>
                <c:pt idx="2">
                  <c:v>18.981481481481481</c:v>
                </c:pt>
              </c:numCache>
            </c:numRef>
          </c:val>
          <c:extLst>
            <c:ext xmlns:c16="http://schemas.microsoft.com/office/drawing/2014/chart" uri="{C3380CC4-5D6E-409C-BE32-E72D297353CC}">
              <c16:uniqueId val="{00000001-CB5B-4CCC-BA46-A17652ED5D50}"/>
            </c:ext>
          </c:extLst>
        </c:ser>
        <c:ser>
          <c:idx val="2"/>
          <c:order val="2"/>
          <c:tx>
            <c:strRef>
              <c:f>'Draaitabel 2 - Algemeen'!$M$6</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 Algemeen'!$N$3:$P$3</c:f>
              <c:strCache>
                <c:ptCount val="3"/>
                <c:pt idx="0">
                  <c:v>De communicatie werkt verbindend (n=219)</c:v>
                </c:pt>
                <c:pt idx="1">
                  <c:v>De communicatie werkt activerend (n=216)</c:v>
                </c:pt>
                <c:pt idx="2">
                  <c:v>De communicatie is sensibiliserend (n=216)</c:v>
                </c:pt>
              </c:strCache>
            </c:strRef>
          </c:cat>
          <c:val>
            <c:numRef>
              <c:f>'Draaitabel 2 - Algemeen'!$N$6:$P$6</c:f>
              <c:numCache>
                <c:formatCode>0</c:formatCode>
                <c:ptCount val="3"/>
                <c:pt idx="0">
                  <c:v>57.990867579908681</c:v>
                </c:pt>
                <c:pt idx="1">
                  <c:v>59.259259259259252</c:v>
                </c:pt>
                <c:pt idx="2">
                  <c:v>56.944444444444443</c:v>
                </c:pt>
              </c:numCache>
            </c:numRef>
          </c:val>
          <c:extLst>
            <c:ext xmlns:c16="http://schemas.microsoft.com/office/drawing/2014/chart" uri="{C3380CC4-5D6E-409C-BE32-E72D297353CC}">
              <c16:uniqueId val="{00000002-CB5B-4CCC-BA46-A17652ED5D50}"/>
            </c:ext>
          </c:extLst>
        </c:ser>
        <c:ser>
          <c:idx val="3"/>
          <c:order val="3"/>
          <c:tx>
            <c:strRef>
              <c:f>'Draaitabel 2 - Algemeen'!$M$7</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 Algemeen'!$N$3:$P$3</c:f>
              <c:strCache>
                <c:ptCount val="3"/>
                <c:pt idx="0">
                  <c:v>De communicatie werkt verbindend (n=219)</c:v>
                </c:pt>
                <c:pt idx="1">
                  <c:v>De communicatie werkt activerend (n=216)</c:v>
                </c:pt>
                <c:pt idx="2">
                  <c:v>De communicatie is sensibiliserend (n=216)</c:v>
                </c:pt>
              </c:strCache>
            </c:strRef>
          </c:cat>
          <c:val>
            <c:numRef>
              <c:f>'Draaitabel 2 - Algemeen'!$N$7:$P$7</c:f>
              <c:numCache>
                <c:formatCode>0</c:formatCode>
                <c:ptCount val="3"/>
                <c:pt idx="0">
                  <c:v>22.37442922374429</c:v>
                </c:pt>
                <c:pt idx="1">
                  <c:v>19.907407407407408</c:v>
                </c:pt>
                <c:pt idx="2">
                  <c:v>21.75925925925926</c:v>
                </c:pt>
              </c:numCache>
            </c:numRef>
          </c:val>
          <c:extLst>
            <c:ext xmlns:c16="http://schemas.microsoft.com/office/drawing/2014/chart" uri="{C3380CC4-5D6E-409C-BE32-E72D297353CC}">
              <c16:uniqueId val="{00000003-CB5B-4CCC-BA46-A17652ED5D50}"/>
            </c:ext>
          </c:extLst>
        </c:ser>
        <c:dLbls>
          <c:dLblPos val="ctr"/>
          <c:showLegendKey val="0"/>
          <c:showVal val="1"/>
          <c:showCatName val="0"/>
          <c:showSerName val="0"/>
          <c:showPercent val="0"/>
          <c:showBubbleSize val="0"/>
        </c:dLbls>
        <c:gapWidth val="150"/>
        <c:overlap val="100"/>
        <c:axId val="8700303"/>
        <c:axId val="20206191"/>
      </c:barChart>
      <c:catAx>
        <c:axId val="8700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BE"/>
          </a:p>
        </c:txPr>
        <c:crossAx val="20206191"/>
        <c:crosses val="autoZero"/>
        <c:auto val="1"/>
        <c:lblAlgn val="ctr"/>
        <c:lblOffset val="100"/>
        <c:noMultiLvlLbl val="0"/>
      </c:catAx>
      <c:valAx>
        <c:axId val="20206191"/>
        <c:scaling>
          <c:orientation val="minMax"/>
          <c:max val="100"/>
        </c:scaling>
        <c:delete val="1"/>
        <c:axPos val="b"/>
        <c:numFmt formatCode="0" sourceLinked="1"/>
        <c:majorTickMark val="none"/>
        <c:minorTickMark val="none"/>
        <c:tickLblPos val="nextTo"/>
        <c:crossAx val="870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nl-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5948027944916"/>
          <c:y val="3.1895617994151478E-2"/>
          <c:w val="0.7572180279346723"/>
          <c:h val="0.90437113805026215"/>
        </c:manualLayout>
      </c:layout>
      <c:barChart>
        <c:barDir val="bar"/>
        <c:grouping val="clustered"/>
        <c:varyColors val="0"/>
        <c:ser>
          <c:idx val="0"/>
          <c:order val="0"/>
          <c:spPr>
            <a:solidFill>
              <a:schemeClr val="accent1"/>
            </a:solidFill>
            <a:ln>
              <a:noFill/>
            </a:ln>
            <a:effectLst/>
          </c:spPr>
          <c:invertIfNegative val="0"/>
          <c:cat>
            <c:strRef>
              <c:f>'Draaitabel 2 - Algemeen'!$L$37:$R$37</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2 - Algemeen'!$L$38:$R$38</c:f>
              <c:numCache>
                <c:formatCode>General</c:formatCode>
                <c:ptCount val="7"/>
                <c:pt idx="0">
                  <c:v>6.5161290322580641</c:v>
                </c:pt>
                <c:pt idx="1">
                  <c:v>-4</c:v>
                </c:pt>
                <c:pt idx="2">
                  <c:v>15</c:v>
                </c:pt>
                <c:pt idx="3">
                  <c:v>-0.2857142857142847</c:v>
                </c:pt>
                <c:pt idx="4">
                  <c:v>2.047619047619051</c:v>
                </c:pt>
                <c:pt idx="5">
                  <c:v>1.06666666666667</c:v>
                </c:pt>
                <c:pt idx="6">
                  <c:v>1.6363636363636331</c:v>
                </c:pt>
              </c:numCache>
            </c:numRef>
          </c:val>
          <c:extLst>
            <c:ext xmlns:c16="http://schemas.microsoft.com/office/drawing/2014/chart" uri="{C3380CC4-5D6E-409C-BE32-E72D297353CC}">
              <c16:uniqueId val="{00000000-C2C4-41FB-9357-1696C3821F83}"/>
            </c:ext>
          </c:extLst>
        </c:ser>
        <c:dLbls>
          <c:showLegendKey val="0"/>
          <c:showVal val="0"/>
          <c:showCatName val="0"/>
          <c:showSerName val="0"/>
          <c:showPercent val="0"/>
          <c:showBubbleSize val="0"/>
        </c:dLbls>
        <c:gapWidth val="182"/>
        <c:axId val="1548239503"/>
        <c:axId val="1883551295"/>
      </c:barChart>
      <c:catAx>
        <c:axId val="1548239503"/>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1883551295"/>
        <c:crosses val="autoZero"/>
        <c:auto val="1"/>
        <c:lblAlgn val="ctr"/>
        <c:lblOffset val="100"/>
        <c:noMultiLvlLbl val="0"/>
      </c:catAx>
      <c:valAx>
        <c:axId val="1883551295"/>
        <c:scaling>
          <c:orientation val="minMax"/>
          <c:max val="50"/>
          <c:min val="-50"/>
        </c:scaling>
        <c:delete val="1"/>
        <c:axPos val="b"/>
        <c:numFmt formatCode="General" sourceLinked="1"/>
        <c:majorTickMark val="none"/>
        <c:minorTickMark val="none"/>
        <c:tickLblPos val="nextTo"/>
        <c:crossAx val="154823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'Draaitabel 3 - Website'!$A$2</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3 - Website'!$B$1:$F$1</c:f>
              <c:strCache>
                <c:ptCount val="4"/>
                <c:pt idx="0">
                  <c:v>De website is toegankelijk (n=221)</c:v>
                </c:pt>
                <c:pt idx="1">
                  <c:v>De website is gebruiksvriendelijk (n=221)</c:v>
                </c:pt>
                <c:pt idx="2">
                  <c:v>Ik weet wat het Anysurfer label is (n=217)</c:v>
                </c:pt>
                <c:pt idx="3">
                  <c:v>Info op de website  is snel en makkelijk te vinden (n=222)</c:v>
                </c:pt>
              </c:strCache>
            </c:strRef>
          </c:cat>
          <c:val>
            <c:numRef>
              <c:f>'Draaitabel 3 - Website'!$B$2:$F$2</c:f>
              <c:numCache>
                <c:formatCode>0</c:formatCode>
                <c:ptCount val="4"/>
                <c:pt idx="0">
                  <c:v>0.90497737556561098</c:v>
                </c:pt>
                <c:pt idx="1">
                  <c:v>0.45248868778280549</c:v>
                </c:pt>
                <c:pt idx="2">
                  <c:v>45.161290322580641</c:v>
                </c:pt>
                <c:pt idx="3">
                  <c:v>2.7027027027027026</c:v>
                </c:pt>
              </c:numCache>
            </c:numRef>
          </c:val>
          <c:extLst>
            <c:ext xmlns:c16="http://schemas.microsoft.com/office/drawing/2014/chart" uri="{C3380CC4-5D6E-409C-BE32-E72D297353CC}">
              <c16:uniqueId val="{00000000-45F0-49BF-B7AD-178CA02AD5C5}"/>
            </c:ext>
          </c:extLst>
        </c:ser>
        <c:ser>
          <c:idx val="1"/>
          <c:order val="1"/>
          <c:tx>
            <c:strRef>
              <c:f>'Draaitabel 3 - Website'!$A$3</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3 - Website'!$B$1:$F$1</c:f>
              <c:strCache>
                <c:ptCount val="4"/>
                <c:pt idx="0">
                  <c:v>De website is toegankelijk (n=221)</c:v>
                </c:pt>
                <c:pt idx="1">
                  <c:v>De website is gebruiksvriendelijk (n=221)</c:v>
                </c:pt>
                <c:pt idx="2">
                  <c:v>Ik weet wat het Anysurfer label is (n=217)</c:v>
                </c:pt>
                <c:pt idx="3">
                  <c:v>Info op de website  is snel en makkelijk te vinden (n=222)</c:v>
                </c:pt>
              </c:strCache>
            </c:strRef>
          </c:cat>
          <c:val>
            <c:numRef>
              <c:f>'Draaitabel 3 - Website'!$B$3:$F$3</c:f>
              <c:numCache>
                <c:formatCode>0</c:formatCode>
                <c:ptCount val="4"/>
                <c:pt idx="0">
                  <c:v>7.2398190045248878</c:v>
                </c:pt>
                <c:pt idx="1">
                  <c:v>13.574660633484163</c:v>
                </c:pt>
                <c:pt idx="2">
                  <c:v>19.35483870967742</c:v>
                </c:pt>
                <c:pt idx="3">
                  <c:v>22.522522522522522</c:v>
                </c:pt>
              </c:numCache>
            </c:numRef>
          </c:val>
          <c:extLst>
            <c:ext xmlns:c16="http://schemas.microsoft.com/office/drawing/2014/chart" uri="{C3380CC4-5D6E-409C-BE32-E72D297353CC}">
              <c16:uniqueId val="{00000001-45F0-49BF-B7AD-178CA02AD5C5}"/>
            </c:ext>
          </c:extLst>
        </c:ser>
        <c:ser>
          <c:idx val="2"/>
          <c:order val="2"/>
          <c:tx>
            <c:strRef>
              <c:f>'Draaitabel 3 - Website'!$A$4</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3 - Website'!$B$1:$F$1</c:f>
              <c:strCache>
                <c:ptCount val="4"/>
                <c:pt idx="0">
                  <c:v>De website is toegankelijk (n=221)</c:v>
                </c:pt>
                <c:pt idx="1">
                  <c:v>De website is gebruiksvriendelijk (n=221)</c:v>
                </c:pt>
                <c:pt idx="2">
                  <c:v>Ik weet wat het Anysurfer label is (n=217)</c:v>
                </c:pt>
                <c:pt idx="3">
                  <c:v>Info op de website  is snel en makkelijk te vinden (n=222)</c:v>
                </c:pt>
              </c:strCache>
            </c:strRef>
          </c:cat>
          <c:val>
            <c:numRef>
              <c:f>'Draaitabel 3 - Website'!$B$4:$F$4</c:f>
              <c:numCache>
                <c:formatCode>0</c:formatCode>
                <c:ptCount val="4"/>
                <c:pt idx="0">
                  <c:v>61.085972850678736</c:v>
                </c:pt>
                <c:pt idx="1">
                  <c:v>59.276018099547514</c:v>
                </c:pt>
                <c:pt idx="2">
                  <c:v>21.198156682027651</c:v>
                </c:pt>
                <c:pt idx="3">
                  <c:v>54.954954954954957</c:v>
                </c:pt>
              </c:numCache>
            </c:numRef>
          </c:val>
          <c:extLst>
            <c:ext xmlns:c16="http://schemas.microsoft.com/office/drawing/2014/chart" uri="{C3380CC4-5D6E-409C-BE32-E72D297353CC}">
              <c16:uniqueId val="{00000002-45F0-49BF-B7AD-178CA02AD5C5}"/>
            </c:ext>
          </c:extLst>
        </c:ser>
        <c:ser>
          <c:idx val="3"/>
          <c:order val="3"/>
          <c:tx>
            <c:strRef>
              <c:f>'Draaitabel 3 - Website'!$A$5</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3 - Website'!$B$1:$F$1</c:f>
              <c:strCache>
                <c:ptCount val="4"/>
                <c:pt idx="0">
                  <c:v>De website is toegankelijk (n=221)</c:v>
                </c:pt>
                <c:pt idx="1">
                  <c:v>De website is gebruiksvriendelijk (n=221)</c:v>
                </c:pt>
                <c:pt idx="2">
                  <c:v>Ik weet wat het Anysurfer label is (n=217)</c:v>
                </c:pt>
                <c:pt idx="3">
                  <c:v>Info op de website  is snel en makkelijk te vinden (n=222)</c:v>
                </c:pt>
              </c:strCache>
            </c:strRef>
          </c:cat>
          <c:val>
            <c:numRef>
              <c:f>'Draaitabel 3 - Website'!$B$5:$F$5</c:f>
              <c:numCache>
                <c:formatCode>0</c:formatCode>
                <c:ptCount val="4"/>
                <c:pt idx="0">
                  <c:v>30.76923076923077</c:v>
                </c:pt>
                <c:pt idx="1">
                  <c:v>26.696832579185521</c:v>
                </c:pt>
                <c:pt idx="2">
                  <c:v>14.285714285714285</c:v>
                </c:pt>
                <c:pt idx="3">
                  <c:v>19.81981981981982</c:v>
                </c:pt>
              </c:numCache>
            </c:numRef>
          </c:val>
          <c:extLst>
            <c:ext xmlns:c16="http://schemas.microsoft.com/office/drawing/2014/chart" uri="{C3380CC4-5D6E-409C-BE32-E72D297353CC}">
              <c16:uniqueId val="{00000003-45F0-49BF-B7AD-178CA02AD5C5}"/>
            </c:ext>
          </c:extLst>
        </c:ser>
        <c:dLbls>
          <c:dLblPos val="ctr"/>
          <c:showLegendKey val="0"/>
          <c:showVal val="1"/>
          <c:showCatName val="0"/>
          <c:showSerName val="0"/>
          <c:showPercent val="0"/>
          <c:showBubbleSize val="0"/>
        </c:dLbls>
        <c:gapWidth val="219"/>
        <c:overlap val="100"/>
        <c:axId val="1221027663"/>
        <c:axId val="1550113279"/>
      </c:barChart>
      <c:catAx>
        <c:axId val="1221027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l-BE"/>
          </a:p>
        </c:txPr>
        <c:crossAx val="1550113279"/>
        <c:crosses val="autoZero"/>
        <c:auto val="1"/>
        <c:lblAlgn val="ctr"/>
        <c:lblOffset val="100"/>
        <c:noMultiLvlLbl val="0"/>
      </c:catAx>
      <c:valAx>
        <c:axId val="1550113279"/>
        <c:scaling>
          <c:orientation val="minMax"/>
          <c:max val="100"/>
        </c:scaling>
        <c:delete val="1"/>
        <c:axPos val="b"/>
        <c:numFmt formatCode="0" sourceLinked="1"/>
        <c:majorTickMark val="none"/>
        <c:minorTickMark val="none"/>
        <c:tickLblPos val="nextTo"/>
        <c:crossAx val="122102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'Draaitabel 4 - SoMe'!$E$14</c:f>
              <c:strCache>
                <c:ptCount val="1"/>
                <c:pt idx="0">
                  <c:v>ik wil hierover minder communicatie zien</c:v>
                </c:pt>
              </c:strCache>
            </c:strRef>
          </c:tx>
          <c:spPr>
            <a:solidFill>
              <a:srgbClr val="FF0000"/>
            </a:solidFill>
            <a:ln>
              <a:noFill/>
            </a:ln>
            <a:effectLst/>
          </c:spPr>
          <c:invertIfNegative val="0"/>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1-E175-4AFA-AE06-F0360881048A}"/>
              </c:ext>
            </c:extLst>
          </c:dPt>
          <c:cat>
            <c:strRef>
              <c:f>'Draaitabel 4 - SoMe'!$F$13:$M$13</c:f>
              <c:strCache>
                <c:ptCount val="8"/>
                <c:pt idx="0">
                  <c:v>breedtesport (n= 158)</c:v>
                </c:pt>
                <c:pt idx="1">
                  <c:v>topsport (n=156)</c:v>
                </c:pt>
                <c:pt idx="2">
                  <c:v>clubs (n=163)</c:v>
                </c:pt>
                <c:pt idx="3">
                  <c:v>opleidingen (n=155)</c:v>
                </c:pt>
                <c:pt idx="4">
                  <c:v>kennis en weetjes (n=163)</c:v>
                </c:pt>
                <c:pt idx="5">
                  <c:v>beleving (n=155)</c:v>
                </c:pt>
                <c:pt idx="6">
                  <c:v>jeugdsport (n=150)</c:v>
                </c:pt>
                <c:pt idx="7">
                  <c:v>inclusie (n=158)</c:v>
                </c:pt>
              </c:strCache>
            </c:strRef>
          </c:cat>
          <c:val>
            <c:numRef>
              <c:f>'Draaitabel 4 - SoMe'!$F$14:$M$14</c:f>
              <c:numCache>
                <c:formatCode>0</c:formatCode>
                <c:ptCount val="8"/>
                <c:pt idx="0">
                  <c:v>1.89873417721519</c:v>
                </c:pt>
                <c:pt idx="1">
                  <c:v>8.9743589743589745</c:v>
                </c:pt>
                <c:pt idx="2">
                  <c:v>1.8404907975460123</c:v>
                </c:pt>
                <c:pt idx="3">
                  <c:v>5.806451612903226</c:v>
                </c:pt>
                <c:pt idx="4">
                  <c:v>2.4539877300613497</c:v>
                </c:pt>
                <c:pt idx="5">
                  <c:v>3.225806451612903</c:v>
                </c:pt>
                <c:pt idx="6">
                  <c:v>2.666666666666667</c:v>
                </c:pt>
                <c:pt idx="7">
                  <c:v>4.4303797468354427</c:v>
                </c:pt>
              </c:numCache>
            </c:numRef>
          </c:val>
          <c:extLst>
            <c:ext xmlns:c16="http://schemas.microsoft.com/office/drawing/2014/chart" uri="{C3380CC4-5D6E-409C-BE32-E72D297353CC}">
              <c16:uniqueId val="{00000000-F568-429F-866F-192013FCF869}"/>
            </c:ext>
          </c:extLst>
        </c:ser>
        <c:ser>
          <c:idx val="1"/>
          <c:order val="1"/>
          <c:tx>
            <c:strRef>
              <c:f>'Draaitabel 4 - SoMe'!$E$15</c:f>
              <c:strCache>
                <c:ptCount val="1"/>
                <c:pt idx="0">
                  <c:v>voldoende</c:v>
                </c:pt>
              </c:strCache>
            </c:strRef>
          </c:tx>
          <c:spPr>
            <a:solidFill>
              <a:schemeClr val="accent2"/>
            </a:solidFill>
            <a:ln>
              <a:noFill/>
            </a:ln>
            <a:effectLst/>
          </c:spPr>
          <c:invertIfNegative val="0"/>
          <c:cat>
            <c:strRef>
              <c:f>'Draaitabel 4 - SoMe'!$F$13:$M$13</c:f>
              <c:strCache>
                <c:ptCount val="8"/>
                <c:pt idx="0">
                  <c:v>breedtesport (n= 158)</c:v>
                </c:pt>
                <c:pt idx="1">
                  <c:v>topsport (n=156)</c:v>
                </c:pt>
                <c:pt idx="2">
                  <c:v>clubs (n=163)</c:v>
                </c:pt>
                <c:pt idx="3">
                  <c:v>opleidingen (n=155)</c:v>
                </c:pt>
                <c:pt idx="4">
                  <c:v>kennis en weetjes (n=163)</c:v>
                </c:pt>
                <c:pt idx="5">
                  <c:v>beleving (n=155)</c:v>
                </c:pt>
                <c:pt idx="6">
                  <c:v>jeugdsport (n=150)</c:v>
                </c:pt>
                <c:pt idx="7">
                  <c:v>inclusie (n=158)</c:v>
                </c:pt>
              </c:strCache>
            </c:strRef>
          </c:cat>
          <c:val>
            <c:numRef>
              <c:f>'Draaitabel 4 - SoMe'!$F$15:$M$15</c:f>
              <c:numCache>
                <c:formatCode>0</c:formatCode>
                <c:ptCount val="8"/>
                <c:pt idx="0">
                  <c:v>62.025316455696199</c:v>
                </c:pt>
                <c:pt idx="1">
                  <c:v>63.46153846153846</c:v>
                </c:pt>
                <c:pt idx="2">
                  <c:v>57.668711656441715</c:v>
                </c:pt>
                <c:pt idx="3">
                  <c:v>55.483870967741936</c:v>
                </c:pt>
                <c:pt idx="4">
                  <c:v>44.171779141104295</c:v>
                </c:pt>
                <c:pt idx="5">
                  <c:v>49.032258064516128</c:v>
                </c:pt>
                <c:pt idx="6">
                  <c:v>66</c:v>
                </c:pt>
                <c:pt idx="7">
                  <c:v>48.734177215189874</c:v>
                </c:pt>
              </c:numCache>
            </c:numRef>
          </c:val>
          <c:extLst>
            <c:ext xmlns:c16="http://schemas.microsoft.com/office/drawing/2014/chart" uri="{C3380CC4-5D6E-409C-BE32-E72D297353CC}">
              <c16:uniqueId val="{00000001-F568-429F-866F-192013FCF869}"/>
            </c:ext>
          </c:extLst>
        </c:ser>
        <c:ser>
          <c:idx val="2"/>
          <c:order val="2"/>
          <c:tx>
            <c:strRef>
              <c:f>'Draaitabel 4 - SoMe'!$E$16</c:f>
              <c:strCache>
                <c:ptCount val="1"/>
                <c:pt idx="0">
                  <c:v>ik wil hierover meer communicatie zien</c:v>
                </c:pt>
              </c:strCache>
            </c:strRef>
          </c:tx>
          <c:spPr>
            <a:solidFill>
              <a:schemeClr val="accent3"/>
            </a:solidFill>
            <a:ln>
              <a:noFill/>
            </a:ln>
            <a:effectLst/>
          </c:spPr>
          <c:invertIfNegative val="0"/>
          <c:dPt>
            <c:idx val="4"/>
            <c:invertIfNegative val="0"/>
            <c:bubble3D val="0"/>
            <c:spPr>
              <a:solidFill>
                <a:schemeClr val="accent3"/>
              </a:solidFill>
              <a:ln>
                <a:solidFill>
                  <a:schemeClr val="tx1"/>
                </a:solidFill>
              </a:ln>
              <a:effectLst/>
            </c:spPr>
            <c:extLst>
              <c:ext xmlns:c16="http://schemas.microsoft.com/office/drawing/2014/chart" uri="{C3380CC4-5D6E-409C-BE32-E72D297353CC}">
                <c16:uniqueId val="{00000000-E175-4AFA-AE06-F0360881048A}"/>
              </c:ext>
            </c:extLst>
          </c:dPt>
          <c:cat>
            <c:strRef>
              <c:f>'Draaitabel 4 - SoMe'!$F$13:$M$13</c:f>
              <c:strCache>
                <c:ptCount val="8"/>
                <c:pt idx="0">
                  <c:v>breedtesport (n= 158)</c:v>
                </c:pt>
                <c:pt idx="1">
                  <c:v>topsport (n=156)</c:v>
                </c:pt>
                <c:pt idx="2">
                  <c:v>clubs (n=163)</c:v>
                </c:pt>
                <c:pt idx="3">
                  <c:v>opleidingen (n=155)</c:v>
                </c:pt>
                <c:pt idx="4">
                  <c:v>kennis en weetjes (n=163)</c:v>
                </c:pt>
                <c:pt idx="5">
                  <c:v>beleving (n=155)</c:v>
                </c:pt>
                <c:pt idx="6">
                  <c:v>jeugdsport (n=150)</c:v>
                </c:pt>
                <c:pt idx="7">
                  <c:v>inclusie (n=158)</c:v>
                </c:pt>
              </c:strCache>
            </c:strRef>
          </c:cat>
          <c:val>
            <c:numRef>
              <c:f>'Draaitabel 4 - SoMe'!$F$16:$M$16</c:f>
              <c:numCache>
                <c:formatCode>0</c:formatCode>
                <c:ptCount val="8"/>
                <c:pt idx="0">
                  <c:v>36.075949367088604</c:v>
                </c:pt>
                <c:pt idx="1">
                  <c:v>27.564102564102566</c:v>
                </c:pt>
                <c:pt idx="2">
                  <c:v>40.490797546012267</c:v>
                </c:pt>
                <c:pt idx="3">
                  <c:v>38.70967741935484</c:v>
                </c:pt>
                <c:pt idx="4">
                  <c:v>53.374233128834362</c:v>
                </c:pt>
                <c:pt idx="5">
                  <c:v>47.741935483870968</c:v>
                </c:pt>
                <c:pt idx="6">
                  <c:v>31.333333333333336</c:v>
                </c:pt>
                <c:pt idx="7">
                  <c:v>46.835443037974684</c:v>
                </c:pt>
              </c:numCache>
            </c:numRef>
          </c:val>
          <c:extLst>
            <c:ext xmlns:c16="http://schemas.microsoft.com/office/drawing/2014/chart" uri="{C3380CC4-5D6E-409C-BE32-E72D297353CC}">
              <c16:uniqueId val="{00000002-F568-429F-866F-192013FCF869}"/>
            </c:ext>
          </c:extLst>
        </c:ser>
        <c:dLbls>
          <c:showLegendKey val="0"/>
          <c:showVal val="0"/>
          <c:showCatName val="0"/>
          <c:showSerName val="0"/>
          <c:showPercent val="0"/>
          <c:showBubbleSize val="0"/>
        </c:dLbls>
        <c:gapWidth val="182"/>
        <c:overlap val="100"/>
        <c:axId val="1599466319"/>
        <c:axId val="1875947759"/>
      </c:barChart>
      <c:catAx>
        <c:axId val="1599466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1875947759"/>
        <c:crosses val="autoZero"/>
        <c:auto val="1"/>
        <c:lblAlgn val="ctr"/>
        <c:lblOffset val="100"/>
        <c:noMultiLvlLbl val="0"/>
      </c:catAx>
      <c:valAx>
        <c:axId val="1875947759"/>
        <c:scaling>
          <c:orientation val="minMax"/>
          <c:max val="100"/>
        </c:scaling>
        <c:delete val="1"/>
        <c:axPos val="b"/>
        <c:numFmt formatCode="0" sourceLinked="1"/>
        <c:majorTickMark val="none"/>
        <c:minorTickMark val="none"/>
        <c:tickLblPos val="nextTo"/>
        <c:crossAx val="1599466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'Draaitabel 5 - Nieuwsbrieven'!$D$73</c:f>
              <c:strCache>
                <c:ptCount val="1"/>
                <c:pt idx="0">
                  <c:v>Helemaal niet akkoord</c:v>
                </c:pt>
              </c:strCache>
            </c:strRef>
          </c:tx>
          <c:spPr>
            <a:solidFill>
              <a:srgbClr val="FF0000"/>
            </a:solidFill>
            <a:ln>
              <a:noFill/>
            </a:ln>
            <a:effectLst/>
          </c:spPr>
          <c:invertIfNegative val="0"/>
          <c:dLbls>
            <c:delete val="1"/>
          </c:dLbls>
          <c:cat>
            <c:strRef>
              <c:f>'Draaitabel 5 - Nieuwsbrieven'!$E$72:$L$72</c:f>
              <c:strCache>
                <c:ptCount val="8"/>
                <c:pt idx="0">
                  <c:v>ANB interessant (n=85)</c:v>
                </c:pt>
                <c:pt idx="1">
                  <c:v>ANB overzichtelijk (n=85)</c:v>
                </c:pt>
                <c:pt idx="2">
                  <c:v>NVC interessant (n=32)</c:v>
                </c:pt>
                <c:pt idx="3">
                  <c:v>NVC overzichtelijk (n=32)</c:v>
                </c:pt>
                <c:pt idx="4">
                  <c:v>NVT interessant (n=14)</c:v>
                </c:pt>
                <c:pt idx="5">
                  <c:v>NVT overzichtelijk (n=14)</c:v>
                </c:pt>
                <c:pt idx="6">
                  <c:v>NVF interessant (n=15)</c:v>
                </c:pt>
                <c:pt idx="7">
                  <c:v>NVF overzichtelijk (n=15)</c:v>
                </c:pt>
              </c:strCache>
            </c:strRef>
          </c:cat>
          <c:val>
            <c:numRef>
              <c:f>'Draaitabel 5 - Nieuwsbrieven'!$E$73:$L$73</c:f>
              <c:numCache>
                <c:formatCode>0</c:formatCode>
                <c:ptCount val="8"/>
                <c:pt idx="0">
                  <c:v>2.3529411764705883</c:v>
                </c:pt>
                <c:pt idx="1">
                  <c:v>0</c:v>
                </c:pt>
                <c:pt idx="2">
                  <c:v>0</c:v>
                </c:pt>
                <c:pt idx="3">
                  <c:v>3.125</c:v>
                </c:pt>
                <c:pt idx="4">
                  <c:v>0</c:v>
                </c:pt>
                <c:pt idx="5">
                  <c:v>0</c:v>
                </c:pt>
                <c:pt idx="6">
                  <c:v>0</c:v>
                </c:pt>
                <c:pt idx="7">
                  <c:v>0</c:v>
                </c:pt>
              </c:numCache>
            </c:numRef>
          </c:val>
          <c:extLst>
            <c:ext xmlns:c16="http://schemas.microsoft.com/office/drawing/2014/chart" uri="{C3380CC4-5D6E-409C-BE32-E72D297353CC}">
              <c16:uniqueId val="{00000000-50DB-47F6-825D-077914E800C8}"/>
            </c:ext>
          </c:extLst>
        </c:ser>
        <c:ser>
          <c:idx val="1"/>
          <c:order val="1"/>
          <c:tx>
            <c:strRef>
              <c:f>'Draaitabel 5 - Nieuwsbrieven'!$D$74</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 Nieuwsbrieven'!$E$72:$L$72</c:f>
              <c:strCache>
                <c:ptCount val="8"/>
                <c:pt idx="0">
                  <c:v>ANB interessant (n=85)</c:v>
                </c:pt>
                <c:pt idx="1">
                  <c:v>ANB overzichtelijk (n=85)</c:v>
                </c:pt>
                <c:pt idx="2">
                  <c:v>NVC interessant (n=32)</c:v>
                </c:pt>
                <c:pt idx="3">
                  <c:v>NVC overzichtelijk (n=32)</c:v>
                </c:pt>
                <c:pt idx="4">
                  <c:v>NVT interessant (n=14)</c:v>
                </c:pt>
                <c:pt idx="5">
                  <c:v>NVT overzichtelijk (n=14)</c:v>
                </c:pt>
                <c:pt idx="6">
                  <c:v>NVF interessant (n=15)</c:v>
                </c:pt>
                <c:pt idx="7">
                  <c:v>NVF overzichtelijk (n=15)</c:v>
                </c:pt>
              </c:strCache>
            </c:strRef>
          </c:cat>
          <c:val>
            <c:numRef>
              <c:f>'Draaitabel 5 - Nieuwsbrieven'!$E$74:$L$74</c:f>
              <c:numCache>
                <c:formatCode>0</c:formatCode>
                <c:ptCount val="8"/>
                <c:pt idx="0">
                  <c:v>7.0588235294117645</c:v>
                </c:pt>
                <c:pt idx="1">
                  <c:v>5.8823529411764701</c:v>
                </c:pt>
                <c:pt idx="2">
                  <c:v>15.625</c:v>
                </c:pt>
                <c:pt idx="3">
                  <c:v>0</c:v>
                </c:pt>
                <c:pt idx="4">
                  <c:v>7.1428571428571423</c:v>
                </c:pt>
                <c:pt idx="5">
                  <c:v>7.1428571428571423</c:v>
                </c:pt>
                <c:pt idx="6">
                  <c:v>6.666666666666667</c:v>
                </c:pt>
                <c:pt idx="7">
                  <c:v>13.333333333333334</c:v>
                </c:pt>
              </c:numCache>
            </c:numRef>
          </c:val>
          <c:extLst>
            <c:ext xmlns:c16="http://schemas.microsoft.com/office/drawing/2014/chart" uri="{C3380CC4-5D6E-409C-BE32-E72D297353CC}">
              <c16:uniqueId val="{00000001-50DB-47F6-825D-077914E800C8}"/>
            </c:ext>
          </c:extLst>
        </c:ser>
        <c:ser>
          <c:idx val="2"/>
          <c:order val="2"/>
          <c:tx>
            <c:strRef>
              <c:f>'Draaitabel 5 - Nieuwsbrieven'!$D$75</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 Nieuwsbrieven'!$E$72:$L$72</c:f>
              <c:strCache>
                <c:ptCount val="8"/>
                <c:pt idx="0">
                  <c:v>ANB interessant (n=85)</c:v>
                </c:pt>
                <c:pt idx="1">
                  <c:v>ANB overzichtelijk (n=85)</c:v>
                </c:pt>
                <c:pt idx="2">
                  <c:v>NVC interessant (n=32)</c:v>
                </c:pt>
                <c:pt idx="3">
                  <c:v>NVC overzichtelijk (n=32)</c:v>
                </c:pt>
                <c:pt idx="4">
                  <c:v>NVT interessant (n=14)</c:v>
                </c:pt>
                <c:pt idx="5">
                  <c:v>NVT overzichtelijk (n=14)</c:v>
                </c:pt>
                <c:pt idx="6">
                  <c:v>NVF interessant (n=15)</c:v>
                </c:pt>
                <c:pt idx="7">
                  <c:v>NVF overzichtelijk (n=15)</c:v>
                </c:pt>
              </c:strCache>
            </c:strRef>
          </c:cat>
          <c:val>
            <c:numRef>
              <c:f>'Draaitabel 5 - Nieuwsbrieven'!$E$75:$L$75</c:f>
              <c:numCache>
                <c:formatCode>0</c:formatCode>
                <c:ptCount val="8"/>
                <c:pt idx="0">
                  <c:v>62.352941176470587</c:v>
                </c:pt>
                <c:pt idx="1">
                  <c:v>63.529411764705877</c:v>
                </c:pt>
                <c:pt idx="2">
                  <c:v>56.25</c:v>
                </c:pt>
                <c:pt idx="3">
                  <c:v>68.75</c:v>
                </c:pt>
                <c:pt idx="4">
                  <c:v>71.428571428571431</c:v>
                </c:pt>
                <c:pt idx="5">
                  <c:v>57.142857142857139</c:v>
                </c:pt>
                <c:pt idx="6">
                  <c:v>60</c:v>
                </c:pt>
                <c:pt idx="7">
                  <c:v>46.666666666666664</c:v>
                </c:pt>
              </c:numCache>
            </c:numRef>
          </c:val>
          <c:extLst>
            <c:ext xmlns:c16="http://schemas.microsoft.com/office/drawing/2014/chart" uri="{C3380CC4-5D6E-409C-BE32-E72D297353CC}">
              <c16:uniqueId val="{00000002-50DB-47F6-825D-077914E800C8}"/>
            </c:ext>
          </c:extLst>
        </c:ser>
        <c:ser>
          <c:idx val="3"/>
          <c:order val="3"/>
          <c:tx>
            <c:strRef>
              <c:f>'Draaitabel 5 - Nieuwsbrieven'!$D$76</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 Nieuwsbrieven'!$E$72:$L$72</c:f>
              <c:strCache>
                <c:ptCount val="8"/>
                <c:pt idx="0">
                  <c:v>ANB interessant (n=85)</c:v>
                </c:pt>
                <c:pt idx="1">
                  <c:v>ANB overzichtelijk (n=85)</c:v>
                </c:pt>
                <c:pt idx="2">
                  <c:v>NVC interessant (n=32)</c:v>
                </c:pt>
                <c:pt idx="3">
                  <c:v>NVC overzichtelijk (n=32)</c:v>
                </c:pt>
                <c:pt idx="4">
                  <c:v>NVT interessant (n=14)</c:v>
                </c:pt>
                <c:pt idx="5">
                  <c:v>NVT overzichtelijk (n=14)</c:v>
                </c:pt>
                <c:pt idx="6">
                  <c:v>NVF interessant (n=15)</c:v>
                </c:pt>
                <c:pt idx="7">
                  <c:v>NVF overzichtelijk (n=15)</c:v>
                </c:pt>
              </c:strCache>
            </c:strRef>
          </c:cat>
          <c:val>
            <c:numRef>
              <c:f>'Draaitabel 5 - Nieuwsbrieven'!$E$76:$L$76</c:f>
              <c:numCache>
                <c:formatCode>0</c:formatCode>
                <c:ptCount val="8"/>
                <c:pt idx="0">
                  <c:v>28.235294117647058</c:v>
                </c:pt>
                <c:pt idx="1">
                  <c:v>30.588235294117649</c:v>
                </c:pt>
                <c:pt idx="2">
                  <c:v>28.125</c:v>
                </c:pt>
                <c:pt idx="3">
                  <c:v>28.125</c:v>
                </c:pt>
                <c:pt idx="4">
                  <c:v>21.428571428571427</c:v>
                </c:pt>
                <c:pt idx="5">
                  <c:v>35.714285714285715</c:v>
                </c:pt>
                <c:pt idx="6">
                  <c:v>33.333333333333329</c:v>
                </c:pt>
                <c:pt idx="7">
                  <c:v>40</c:v>
                </c:pt>
              </c:numCache>
            </c:numRef>
          </c:val>
          <c:extLst>
            <c:ext xmlns:c16="http://schemas.microsoft.com/office/drawing/2014/chart" uri="{C3380CC4-5D6E-409C-BE32-E72D297353CC}">
              <c16:uniqueId val="{00000003-50DB-47F6-825D-077914E800C8}"/>
            </c:ext>
          </c:extLst>
        </c:ser>
        <c:dLbls>
          <c:dLblPos val="ctr"/>
          <c:showLegendKey val="0"/>
          <c:showVal val="1"/>
          <c:showCatName val="0"/>
          <c:showSerName val="0"/>
          <c:showPercent val="0"/>
          <c:showBubbleSize val="0"/>
        </c:dLbls>
        <c:gapWidth val="150"/>
        <c:overlap val="100"/>
        <c:axId val="1244189359"/>
        <c:axId val="937244479"/>
      </c:barChart>
      <c:catAx>
        <c:axId val="124418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937244479"/>
        <c:crosses val="autoZero"/>
        <c:auto val="1"/>
        <c:lblAlgn val="ctr"/>
        <c:lblOffset val="100"/>
        <c:noMultiLvlLbl val="0"/>
      </c:catAx>
      <c:valAx>
        <c:axId val="937244479"/>
        <c:scaling>
          <c:orientation val="minMax"/>
          <c:max val="100"/>
        </c:scaling>
        <c:delete val="1"/>
        <c:axPos val="b"/>
        <c:numFmt formatCode="0" sourceLinked="1"/>
        <c:majorTickMark val="none"/>
        <c:minorTickMark val="none"/>
        <c:tickLblPos val="nextTo"/>
        <c:crossAx val="124418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[20231115_ Stakeholderbevraging G-sport Vlaanderen 2023_Data_Clean_TEVREDENHEID.xlsx]Draaitabel 2 Tevredenheid!Draaitabel2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'Draaitabel 2 Tevredenheid'!$B$3</c:f>
              <c:strCache>
                <c:ptCount val="1"/>
                <c:pt idx="0">
                  <c:v>Gemiddelde van TEVREDENHEID START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Tevredenheid'!$A$4:$A$11</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2 Tevredenheid'!$B$4:$B$11</c:f>
              <c:numCache>
                <c:formatCode>0.0</c:formatCode>
                <c:ptCount val="7"/>
                <c:pt idx="0">
                  <c:v>7.9242424242424239</c:v>
                </c:pt>
                <c:pt idx="1">
                  <c:v>8</c:v>
                </c:pt>
                <c:pt idx="2">
                  <c:v>8</c:v>
                </c:pt>
                <c:pt idx="3">
                  <c:v>7.8181818181818183</c:v>
                </c:pt>
                <c:pt idx="4">
                  <c:v>8.1999999999999993</c:v>
                </c:pt>
                <c:pt idx="5">
                  <c:v>7.6568627450980395</c:v>
                </c:pt>
                <c:pt idx="6">
                  <c:v>6.8275862068965516</c:v>
                </c:pt>
              </c:numCache>
            </c:numRef>
          </c:val>
          <c:extLst>
            <c:ext xmlns:c16="http://schemas.microsoft.com/office/drawing/2014/chart" uri="{C3380CC4-5D6E-409C-BE32-E72D297353CC}">
              <c16:uniqueId val="{00000000-28DC-493D-A837-D042A8C80D1C}"/>
            </c:ext>
          </c:extLst>
        </c:ser>
        <c:ser>
          <c:idx val="1"/>
          <c:order val="1"/>
          <c:tx>
            <c:strRef>
              <c:f>'Draaitabel 2 Tevredenheid'!$C$3</c:f>
              <c:strCache>
                <c:ptCount val="1"/>
                <c:pt idx="0">
                  <c:v>Gemiddelde van TEVREDENHEID EINDE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2 Tevredenheid'!$A$4:$A$11</c:f>
              <c:strCache>
                <c:ptCount val="7"/>
                <c:pt idx="0">
                  <c:v>clubbestuurder</c:v>
                </c:pt>
                <c:pt idx="1">
                  <c:v>commissielid</c:v>
                </c:pt>
                <c:pt idx="2">
                  <c:v>competitiemanager</c:v>
                </c:pt>
                <c:pt idx="3">
                  <c:v>federatiemedewerker</c:v>
                </c:pt>
                <c:pt idx="4">
                  <c:v>official</c:v>
                </c:pt>
                <c:pt idx="5">
                  <c:v>sporter</c:v>
                </c:pt>
                <c:pt idx="6">
                  <c:v>trainer</c:v>
                </c:pt>
              </c:strCache>
            </c:strRef>
          </c:cat>
          <c:val>
            <c:numRef>
              <c:f>'Draaitabel 2 Tevredenheid'!$C$4:$C$11</c:f>
              <c:numCache>
                <c:formatCode>0.0</c:formatCode>
                <c:ptCount val="7"/>
                <c:pt idx="0">
                  <c:v>7.9591836734693882</c:v>
                </c:pt>
                <c:pt idx="1">
                  <c:v>8</c:v>
                </c:pt>
                <c:pt idx="2">
                  <c:v>7</c:v>
                </c:pt>
                <c:pt idx="3">
                  <c:v>8.0714285714285712</c:v>
                </c:pt>
                <c:pt idx="4">
                  <c:v>8.25</c:v>
                </c:pt>
                <c:pt idx="5">
                  <c:v>7.666666666666667</c:v>
                </c:pt>
                <c:pt idx="6">
                  <c:v>6.9545454545454541</c:v>
                </c:pt>
              </c:numCache>
            </c:numRef>
          </c:val>
          <c:extLst>
            <c:ext xmlns:c16="http://schemas.microsoft.com/office/drawing/2014/chart" uri="{C3380CC4-5D6E-409C-BE32-E72D297353CC}">
              <c16:uniqueId val="{00000001-28DC-493D-A837-D042A8C80D1C}"/>
            </c:ext>
          </c:extLst>
        </c:ser>
        <c:dLbls>
          <c:showLegendKey val="0"/>
          <c:showVal val="0"/>
          <c:showCatName val="0"/>
          <c:showSerName val="0"/>
          <c:showPercent val="0"/>
          <c:showBubbleSize val="0"/>
        </c:dLbls>
        <c:gapWidth val="219"/>
        <c:overlap val="-27"/>
        <c:axId val="538434607"/>
        <c:axId val="379300207"/>
      </c:barChart>
      <c:catAx>
        <c:axId val="5384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379300207"/>
        <c:crosses val="autoZero"/>
        <c:auto val="1"/>
        <c:lblAlgn val="ctr"/>
        <c:lblOffset val="100"/>
        <c:noMultiLvlLbl val="0"/>
      </c:catAx>
      <c:valAx>
        <c:axId val="37930020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384346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59103864523327E-2"/>
          <c:y val="2.1118125774651723E-2"/>
          <c:w val="0.96228179227095334"/>
          <c:h val="0.94192515411970779"/>
        </c:manualLayout>
      </c:layout>
      <c:barChart>
        <c:barDir val="bar"/>
        <c:grouping val="clustered"/>
        <c:varyColors val="0"/>
        <c:ser>
          <c:idx val="0"/>
          <c:order val="0"/>
          <c:tx>
            <c:strRef>
              <c:f>'Draaitabel 3 Perceptie-Waarden'!$O$5</c:f>
              <c:strCache>
                <c:ptCount val="1"/>
                <c:pt idx="0">
                  <c:v>50 als nulpunt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3 Perceptie-Waarden'!$M$6:$M$10</c:f>
              <c:strCache>
                <c:ptCount val="5"/>
                <c:pt idx="0">
                  <c:v>Koud of warm? </c:v>
                </c:pt>
                <c:pt idx="1">
                  <c:v>Behoudsgezind of vernieuwend? </c:v>
                </c:pt>
                <c:pt idx="2">
                  <c:v>Gesloten of aanspreekbaar? </c:v>
                </c:pt>
                <c:pt idx="3">
                  <c:v>Een algemene aanpak of dienstverlening op maat?</c:v>
                </c:pt>
                <c:pt idx="4">
                  <c:v>Top-down gestuurd of bottom-up gestuurd?*</c:v>
                </c:pt>
              </c:strCache>
            </c:strRef>
          </c:cat>
          <c:val>
            <c:numRef>
              <c:f>'Draaitabel 3 Perceptie-Waarden'!$O$6:$O$10</c:f>
              <c:numCache>
                <c:formatCode>0</c:formatCode>
                <c:ptCount val="5"/>
                <c:pt idx="0">
                  <c:v>19.18218623481782</c:v>
                </c:pt>
                <c:pt idx="1">
                  <c:v>10.987854251012145</c:v>
                </c:pt>
                <c:pt idx="2">
                  <c:v>21.299595141700408</c:v>
                </c:pt>
                <c:pt idx="3">
                  <c:v>12.927125506072876</c:v>
                </c:pt>
                <c:pt idx="4">
                  <c:v>7.5303643724696343</c:v>
                </c:pt>
              </c:numCache>
            </c:numRef>
          </c:val>
          <c:extLst>
            <c:ext xmlns:c16="http://schemas.microsoft.com/office/drawing/2014/chart" uri="{C3380CC4-5D6E-409C-BE32-E72D297353CC}">
              <c16:uniqueId val="{00000000-8BD0-4C36-A2A8-6ABC62B86478}"/>
            </c:ext>
          </c:extLst>
        </c:ser>
        <c:dLbls>
          <c:showLegendKey val="0"/>
          <c:showVal val="0"/>
          <c:showCatName val="0"/>
          <c:showSerName val="0"/>
          <c:showPercent val="0"/>
          <c:showBubbleSize val="0"/>
        </c:dLbls>
        <c:gapWidth val="182"/>
        <c:axId val="714165519"/>
        <c:axId val="706269503"/>
      </c:barChart>
      <c:catAx>
        <c:axId val="714165519"/>
        <c:scaling>
          <c:orientation val="minMax"/>
        </c:scaling>
        <c:delete val="1"/>
        <c:axPos val="l"/>
        <c:numFmt formatCode="General" sourceLinked="1"/>
        <c:majorTickMark val="none"/>
        <c:minorTickMark val="none"/>
        <c:tickLblPos val="low"/>
        <c:crossAx val="706269503"/>
        <c:crosses val="autoZero"/>
        <c:auto val="1"/>
        <c:lblAlgn val="ctr"/>
        <c:lblOffset val="100"/>
        <c:noMultiLvlLbl val="0"/>
      </c:catAx>
      <c:valAx>
        <c:axId val="706269503"/>
        <c:scaling>
          <c:orientation val="minMax"/>
          <c:max val="50"/>
          <c:min val="-50"/>
        </c:scaling>
        <c:delete val="1"/>
        <c:axPos val="b"/>
        <c:numFmt formatCode="0" sourceLinked="1"/>
        <c:majorTickMark val="none"/>
        <c:minorTickMark val="none"/>
        <c:tickLblPos val="nextTo"/>
        <c:crossAx val="71416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NABIJ</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'[20231115_ Stakeholderbevraging G-sport Vlaanderen 2023_Data_Clean_TEVREDENHEID.xlsx]Draaitabel 3 Perceptie-Waarden'!$N$14</c:f>
              <c:strCache>
                <c:ptCount val="1"/>
                <c:pt idx="0">
                  <c:v>percentages totalen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'[20231115_ Stakeholderbevraging G-sport Vlaanderen 2023_Data_Clean_TEVREDENHEID.xlsx]Draaitabel 3 Perceptie-Waarden'!$M$15:$M$18</c:f>
              <c:strCache>
                <c:ptCount val="4"/>
                <c:pt idx="0">
                  <c:v>Helemaal niet passend</c:v>
                </c:pt>
                <c:pt idx="1">
                  <c:v>Eerder niet passend</c:v>
                </c:pt>
                <c:pt idx="2">
                  <c:v>Eerder passend</c:v>
                </c:pt>
                <c:pt idx="3">
                  <c:v>Helemaal passend</c:v>
                </c:pt>
              </c:strCache>
            </c:strRef>
          </c:cat>
          <c:val>
            <c:numRef>
              <c:f>'[20231115_ Stakeholderbevraging G-sport Vlaanderen 2023_Data_Clean_TEVREDENHEID.xlsx]Draaitabel 3 Perceptie-Waarden'!$N$15:$N$18</c:f>
              <c:numCache>
                <c:formatCode>0.0</c:formatCode>
                <c:ptCount val="4"/>
                <c:pt idx="0">
                  <c:v>4.4534412955465585</c:v>
                </c:pt>
                <c:pt idx="1">
                  <c:v>16.599190283400812</c:v>
                </c:pt>
                <c:pt idx="2">
                  <c:v>58.704453441295549</c:v>
                </c:pt>
                <c:pt idx="3">
                  <c:v>20.242914979757085</c:v>
                </c:pt>
              </c:numCache>
            </c:numRef>
          </c:val>
          <c:extLst>
            <c:ext xmlns:c16="http://schemas.microsoft.com/office/drawing/2014/chart" uri="{C3380CC4-5D6E-409C-BE32-E72D297353CC}">
              <c16:uniqueId val="{00000000-3FB5-455B-9109-85C895A779FA}"/>
            </c:ext>
          </c:extLst>
        </c:ser>
        <c:dLbls>
          <c:showLegendKey val="0"/>
          <c:showVal val="0"/>
          <c:showCatName val="0"/>
          <c:showSerName val="0"/>
          <c:showPercent val="0"/>
          <c:showBubbleSize val="0"/>
        </c:dLbls>
        <c:gapWidth val="219"/>
        <c:overlap val="-27"/>
        <c:axId val="863895168"/>
        <c:axId val="801127232"/>
      </c:barChart>
      <c:catAx>
        <c:axId val="86389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BE"/>
          </a:p>
        </c:txPr>
        <c:crossAx val="801127232"/>
        <c:crosses val="autoZero"/>
        <c:auto val="1"/>
        <c:lblAlgn val="ctr"/>
        <c:lblOffset val="100"/>
        <c:noMultiLvlLbl val="0"/>
      </c:catAx>
      <c:valAx>
        <c:axId val="801127232"/>
        <c:scaling>
          <c:orientation val="minMax"/>
        </c:scaling>
        <c:delete val="1"/>
        <c:axPos val="l"/>
        <c:numFmt formatCode="0.0" sourceLinked="1"/>
        <c:majorTickMark val="none"/>
        <c:minorTickMark val="none"/>
        <c:tickLblPos val="nextTo"/>
        <c:crossAx val="86389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l-BE" sz="2400" dirty="0"/>
              <a:t>DESKUNDIG</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'[20231115_ Stakeholderbevraging G-sport Vlaanderen 2023_Data_Clean_TEVREDENHEID.xlsx]Draaitabel 3 Perceptie-Waarden'!$N$24</c:f>
              <c:strCache>
                <c:ptCount val="1"/>
                <c:pt idx="0">
                  <c:v>percentages totalen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'[20231115_ Stakeholderbevraging G-sport Vlaanderen 2023_Data_Clean_TEVREDENHEID.xlsx]Draaitabel 3 Perceptie-Waarden'!$M$25:$M$28</c:f>
              <c:strCache>
                <c:ptCount val="4"/>
                <c:pt idx="0">
                  <c:v>Helemaal niet passend</c:v>
                </c:pt>
                <c:pt idx="1">
                  <c:v>Eerder niet passend</c:v>
                </c:pt>
                <c:pt idx="2">
                  <c:v>Eerder passend</c:v>
                </c:pt>
                <c:pt idx="3">
                  <c:v>Helemaal passend</c:v>
                </c:pt>
              </c:strCache>
            </c:strRef>
          </c:cat>
          <c:val>
            <c:numRef>
              <c:f>'[20231115_ Stakeholderbevraging G-sport Vlaanderen 2023_Data_Clean_TEVREDENHEID.xlsx]Draaitabel 3 Perceptie-Waarden'!$N$25:$N$28</c:f>
              <c:numCache>
                <c:formatCode>0.0</c:formatCode>
                <c:ptCount val="4"/>
                <c:pt idx="0">
                  <c:v>2.0242914979757098</c:v>
                </c:pt>
                <c:pt idx="1">
                  <c:v>8.5020242914979747</c:v>
                </c:pt>
                <c:pt idx="2">
                  <c:v>57.894736842105267</c:v>
                </c:pt>
                <c:pt idx="3">
                  <c:v>30.708661417322837</c:v>
                </c:pt>
              </c:numCache>
            </c:numRef>
          </c:val>
          <c:extLst>
            <c:ext xmlns:c16="http://schemas.microsoft.com/office/drawing/2014/chart" uri="{C3380CC4-5D6E-409C-BE32-E72D297353CC}">
              <c16:uniqueId val="{00000000-C524-47C9-A9B8-24744BE9B223}"/>
            </c:ext>
          </c:extLst>
        </c:ser>
        <c:dLbls>
          <c:showLegendKey val="0"/>
          <c:showVal val="0"/>
          <c:showCatName val="0"/>
          <c:showSerName val="0"/>
          <c:showPercent val="0"/>
          <c:showBubbleSize val="0"/>
        </c:dLbls>
        <c:gapWidth val="219"/>
        <c:overlap val="-27"/>
        <c:axId val="860846176"/>
        <c:axId val="801164928"/>
      </c:barChart>
      <c:catAx>
        <c:axId val="8608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BE"/>
          </a:p>
        </c:txPr>
        <c:crossAx val="801164928"/>
        <c:crosses val="autoZero"/>
        <c:auto val="1"/>
        <c:lblAlgn val="ctr"/>
        <c:lblOffset val="100"/>
        <c:noMultiLvlLbl val="0"/>
      </c:catAx>
      <c:valAx>
        <c:axId val="801164928"/>
        <c:scaling>
          <c:orientation val="minMax"/>
        </c:scaling>
        <c:delete val="1"/>
        <c:axPos val="l"/>
        <c:numFmt formatCode="0.0" sourceLinked="1"/>
        <c:majorTickMark val="none"/>
        <c:minorTickMark val="none"/>
        <c:tickLblPos val="nextTo"/>
        <c:crossAx val="86084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GRENSVERLEGGEND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'[20231115_ Stakeholderbevraging G-sport Vlaanderen 2023_Data_Clean_TEVREDENHEID.xlsx]Draaitabel 3 Perceptie-Waarden'!$N$33</c:f>
              <c:strCache>
                <c:ptCount val="1"/>
                <c:pt idx="0">
                  <c:v>percentages totalen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'[20231115_ Stakeholderbevraging G-sport Vlaanderen 2023_Data_Clean_TEVREDENHEID.xlsx]Draaitabel 3 Perceptie-Waarden'!$M$34:$M$37</c:f>
              <c:strCache>
                <c:ptCount val="4"/>
                <c:pt idx="0">
                  <c:v>Helemaal niet passend</c:v>
                </c:pt>
                <c:pt idx="1">
                  <c:v>Eerder niet passend</c:v>
                </c:pt>
                <c:pt idx="2">
                  <c:v>Eerder passend</c:v>
                </c:pt>
                <c:pt idx="3">
                  <c:v>Helemaal passend</c:v>
                </c:pt>
              </c:strCache>
            </c:strRef>
          </c:cat>
          <c:val>
            <c:numRef>
              <c:f>'[20231115_ Stakeholderbevraging G-sport Vlaanderen 2023_Data_Clean_TEVREDENHEID.xlsx]Draaitabel 3 Perceptie-Waarden'!$N$34:$N$37</c:f>
              <c:numCache>
                <c:formatCode>0.0</c:formatCode>
                <c:ptCount val="4"/>
                <c:pt idx="0">
                  <c:v>3.1496062992125982</c:v>
                </c:pt>
                <c:pt idx="1">
                  <c:v>18.110236220472441</c:v>
                </c:pt>
                <c:pt idx="2">
                  <c:v>56.69291338582677</c:v>
                </c:pt>
                <c:pt idx="3">
                  <c:v>19.291338582677163</c:v>
                </c:pt>
              </c:numCache>
            </c:numRef>
          </c:val>
          <c:extLst>
            <c:ext xmlns:c16="http://schemas.microsoft.com/office/drawing/2014/chart" uri="{C3380CC4-5D6E-409C-BE32-E72D297353CC}">
              <c16:uniqueId val="{00000000-8ABE-4994-800F-76F142EC4BE4}"/>
            </c:ext>
          </c:extLst>
        </c:ser>
        <c:dLbls>
          <c:showLegendKey val="0"/>
          <c:showVal val="0"/>
          <c:showCatName val="0"/>
          <c:showSerName val="0"/>
          <c:showPercent val="0"/>
          <c:showBubbleSize val="0"/>
        </c:dLbls>
        <c:gapWidth val="219"/>
        <c:overlap val="-27"/>
        <c:axId val="863892768"/>
        <c:axId val="801175344"/>
      </c:barChart>
      <c:catAx>
        <c:axId val="8638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BE"/>
          </a:p>
        </c:txPr>
        <c:crossAx val="801175344"/>
        <c:crosses val="autoZero"/>
        <c:auto val="1"/>
        <c:lblAlgn val="ctr"/>
        <c:lblOffset val="100"/>
        <c:noMultiLvlLbl val="0"/>
      </c:catAx>
      <c:valAx>
        <c:axId val="801175344"/>
        <c:scaling>
          <c:orientation val="minMax"/>
        </c:scaling>
        <c:delete val="1"/>
        <c:axPos val="l"/>
        <c:numFmt formatCode="0.0" sourceLinked="1"/>
        <c:majorTickMark val="none"/>
        <c:minorTickMark val="none"/>
        <c:tickLblPos val="nextTo"/>
        <c:crossAx val="86389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0716679625116"/>
          <c:y val="2.7610436310115203E-2"/>
          <c:w val="0.72345207479128038"/>
          <c:h val="0.93925704011774658"/>
        </c:manualLayout>
      </c:layout>
      <c:barChart>
        <c:barDir val="bar"/>
        <c:grouping val="clustered"/>
        <c:varyColors val="0"/>
        <c:ser>
          <c:idx val="0"/>
          <c:order val="0"/>
          <c:tx>
            <c:strRef>
              <c:f>'[20231115_ Stakeholderbevraging G-sport Vlaanderen 2023_Data_Clean_TEVREDENHEID.xlsx]Draaitabel 4 Taken G-sport Vl'!$B$15</c:f>
              <c:strCache>
                <c:ptCount val="1"/>
                <c:pt idx="0">
                  <c:v>percentages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'[20231115_ Stakeholderbevraging G-sport Vlaanderen 2023_Data_Clean_TEVREDENHEID.xlsx]Draaitabel 4 Taken G-sport Vl'!$A$16:$A$24</c:f>
              <c:strCache>
                <c:ptCount val="8"/>
                <c:pt idx="0">
                  <c:v>Overicht van het sportaanbod</c:v>
                </c:pt>
                <c:pt idx="1">
                  <c:v>Overzicht van de activiteiten</c:v>
                </c:pt>
                <c:pt idx="2">
                  <c:v>Opleidingen en bijscholingen</c:v>
                </c:pt>
                <c:pt idx="3">
                  <c:v>Clubondersteuning</c:v>
                </c:pt>
                <c:pt idx="4">
                  <c:v>Classificatie</c:v>
                </c:pt>
                <c:pt idx="5">
                  <c:v>Federatieondersteuning</c:v>
                </c:pt>
                <c:pt idx="6">
                  <c:v>Toeleiding</c:v>
                </c:pt>
                <c:pt idx="7">
                  <c:v>Al mijn vragen over G-sport</c:v>
                </c:pt>
              </c:strCache>
            </c:strRef>
          </c:cat>
          <c:val>
            <c:numRef>
              <c:f>'[20231115_ Stakeholderbevraging G-sport Vlaanderen 2023_Data_Clean_TEVREDENHEID.xlsx]Draaitabel 4 Taken G-sport Vl'!$B$16:$B$24</c:f>
              <c:numCache>
                <c:formatCode>0.0</c:formatCode>
                <c:ptCount val="9"/>
                <c:pt idx="0">
                  <c:v>72.834645669291348</c:v>
                </c:pt>
                <c:pt idx="1">
                  <c:v>65.748031496062993</c:v>
                </c:pt>
                <c:pt idx="2">
                  <c:v>53.543307086614178</c:v>
                </c:pt>
                <c:pt idx="3">
                  <c:v>61.023622047244096</c:v>
                </c:pt>
                <c:pt idx="4">
                  <c:v>28.740157480314959</c:v>
                </c:pt>
                <c:pt idx="5">
                  <c:v>31.102362204724411</c:v>
                </c:pt>
                <c:pt idx="6">
                  <c:v>33.464566929133859</c:v>
                </c:pt>
                <c:pt idx="7">
                  <c:v>62.598425196850393</c:v>
                </c:pt>
              </c:numCache>
            </c:numRef>
          </c:val>
          <c:extLst>
            <c:ext xmlns:c16="http://schemas.microsoft.com/office/drawing/2014/chart" uri="{C3380CC4-5D6E-409C-BE32-E72D297353CC}">
              <c16:uniqueId val="{00000000-DDD9-4841-97C5-F1B9B453F64E}"/>
            </c:ext>
          </c:extLst>
        </c:ser>
        <c:dLbls>
          <c:showLegendKey val="0"/>
          <c:showVal val="0"/>
          <c:showCatName val="0"/>
          <c:showSerName val="0"/>
          <c:showPercent val="0"/>
          <c:showBubbleSize val="0"/>
        </c:dLbls>
        <c:gapWidth val="182"/>
        <c:axId val="46488943"/>
        <c:axId val="1304524224"/>
      </c:barChart>
      <c:catAx>
        <c:axId val="46488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304524224"/>
        <c:crosses val="autoZero"/>
        <c:auto val="1"/>
        <c:lblAlgn val="ctr"/>
        <c:lblOffset val="100"/>
        <c:noMultiLvlLbl val="0"/>
      </c:catAx>
      <c:valAx>
        <c:axId val="1304524224"/>
        <c:scaling>
          <c:orientation val="minMax"/>
        </c:scaling>
        <c:delete val="1"/>
        <c:axPos val="b"/>
        <c:numFmt formatCode="0.0" sourceLinked="1"/>
        <c:majorTickMark val="none"/>
        <c:minorTickMark val="none"/>
        <c:tickLblPos val="nextTo"/>
        <c:crossAx val="4648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45410244321573"/>
          <c:y val="3.5861606543498181E-2"/>
          <c:w val="0.52954589755678427"/>
          <c:h val="0.85671812135495773"/>
        </c:manualLayout>
      </c:layout>
      <c:barChart>
        <c:barDir val="bar"/>
        <c:grouping val="stacked"/>
        <c:varyColors val="0"/>
        <c:ser>
          <c:idx val="0"/>
          <c:order val="0"/>
          <c:tx>
            <c:strRef>
              <c:f>'Draaitabel 5 Tevredenheid Varia'!$M$14</c:f>
              <c:strCache>
                <c:ptCount val="1"/>
                <c:pt idx="0">
                  <c:v>Helemaal niet akkoord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Tevredenheid Varia'!$N$13:$T$13</c:f>
              <c:strCache>
                <c:ptCount val="7"/>
                <c:pt idx="0">
                  <c:v>Mijn contacten met de medewerkers verlopen vlot</c:v>
                </c:pt>
                <c:pt idx="1">
                  <c:v>De medewerkers zijn vriendelijk</c:v>
                </c:pt>
                <c:pt idx="2">
                  <c:v>Mijn vragen worden snel opgevolgd</c:v>
                </c:pt>
                <c:pt idx="3">
                  <c:v>G-sport Vlaanderen informeert mijn voldoende</c:v>
                </c:pt>
                <c:pt idx="4">
                  <c:v>Ik weet waar ik alle info kan vinden</c:v>
                </c:pt>
                <c:pt idx="5">
                  <c:v>De kalenders worden tijdig gecommuniceerd</c:v>
                </c:pt>
                <c:pt idx="6">
                  <c:v>Onderscheid tussen Sport Vlaanderen en G-sport Vlaanderen is duidelijk</c:v>
                </c:pt>
              </c:strCache>
            </c:strRef>
          </c:cat>
          <c:val>
            <c:numRef>
              <c:f>'Draaitabel 5 Tevredenheid Varia'!$N$14:$T$14</c:f>
              <c:numCache>
                <c:formatCode>0</c:formatCode>
                <c:ptCount val="7"/>
                <c:pt idx="0">
                  <c:v>0.80971659919028338</c:v>
                </c:pt>
                <c:pt idx="1">
                  <c:v>0.80971659919028338</c:v>
                </c:pt>
                <c:pt idx="2">
                  <c:v>1.214574898785425</c:v>
                </c:pt>
                <c:pt idx="3">
                  <c:v>0.80971659919028338</c:v>
                </c:pt>
                <c:pt idx="4">
                  <c:v>2.42914979757085</c:v>
                </c:pt>
                <c:pt idx="5">
                  <c:v>2.0242914979757085</c:v>
                </c:pt>
                <c:pt idx="6">
                  <c:v>2.834008097165992</c:v>
                </c:pt>
              </c:numCache>
            </c:numRef>
          </c:val>
          <c:extLst>
            <c:ext xmlns:c16="http://schemas.microsoft.com/office/drawing/2014/chart" uri="{C3380CC4-5D6E-409C-BE32-E72D297353CC}">
              <c16:uniqueId val="{00000000-6507-469C-991D-8F7868A83EC3}"/>
            </c:ext>
          </c:extLst>
        </c:ser>
        <c:ser>
          <c:idx val="1"/>
          <c:order val="1"/>
          <c:tx>
            <c:strRef>
              <c:f>'Draaitabel 5 Tevredenheid Varia'!$M$15</c:f>
              <c:strCache>
                <c:ptCount val="1"/>
                <c:pt idx="0">
                  <c:v>Eerder niet akkoord</c:v>
                </c:pt>
              </c:strCache>
            </c:strRef>
          </c:tx>
          <c:spPr>
            <a:solidFill>
              <a:srgbClr val="FA74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Tevredenheid Varia'!$N$13:$T$13</c:f>
              <c:strCache>
                <c:ptCount val="7"/>
                <c:pt idx="0">
                  <c:v>Mijn contacten met de medewerkers verlopen vlot</c:v>
                </c:pt>
                <c:pt idx="1">
                  <c:v>De medewerkers zijn vriendelijk</c:v>
                </c:pt>
                <c:pt idx="2">
                  <c:v>Mijn vragen worden snel opgevolgd</c:v>
                </c:pt>
                <c:pt idx="3">
                  <c:v>G-sport Vlaanderen informeert mijn voldoende</c:v>
                </c:pt>
                <c:pt idx="4">
                  <c:v>Ik weet waar ik alle info kan vinden</c:v>
                </c:pt>
                <c:pt idx="5">
                  <c:v>De kalenders worden tijdig gecommuniceerd</c:v>
                </c:pt>
                <c:pt idx="6">
                  <c:v>Onderscheid tussen Sport Vlaanderen en G-sport Vlaanderen is duidelijk</c:v>
                </c:pt>
              </c:strCache>
            </c:strRef>
          </c:cat>
          <c:val>
            <c:numRef>
              <c:f>'Draaitabel 5 Tevredenheid Varia'!$N$15:$T$15</c:f>
              <c:numCache>
                <c:formatCode>0</c:formatCode>
                <c:ptCount val="7"/>
                <c:pt idx="0">
                  <c:v>6.0728744939271255</c:v>
                </c:pt>
                <c:pt idx="1">
                  <c:v>2.0242914979757085</c:v>
                </c:pt>
                <c:pt idx="2">
                  <c:v>6.0728744939271255</c:v>
                </c:pt>
                <c:pt idx="3">
                  <c:v>11.336032388663968</c:v>
                </c:pt>
                <c:pt idx="4">
                  <c:v>12.955465587044534</c:v>
                </c:pt>
                <c:pt idx="5">
                  <c:v>8.5020242914979747</c:v>
                </c:pt>
                <c:pt idx="6">
                  <c:v>19.838056680161944</c:v>
                </c:pt>
              </c:numCache>
            </c:numRef>
          </c:val>
          <c:extLst>
            <c:ext xmlns:c16="http://schemas.microsoft.com/office/drawing/2014/chart" uri="{C3380CC4-5D6E-409C-BE32-E72D297353CC}">
              <c16:uniqueId val="{00000001-6507-469C-991D-8F7868A83EC3}"/>
            </c:ext>
          </c:extLst>
        </c:ser>
        <c:ser>
          <c:idx val="2"/>
          <c:order val="2"/>
          <c:tx>
            <c:strRef>
              <c:f>'Draaitabel 5 Tevredenheid Varia'!$M$16</c:f>
              <c:strCache>
                <c:ptCount val="1"/>
                <c:pt idx="0">
                  <c:v>Eerder akkoord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Tevredenheid Varia'!$N$13:$T$13</c:f>
              <c:strCache>
                <c:ptCount val="7"/>
                <c:pt idx="0">
                  <c:v>Mijn contacten met de medewerkers verlopen vlot</c:v>
                </c:pt>
                <c:pt idx="1">
                  <c:v>De medewerkers zijn vriendelijk</c:v>
                </c:pt>
                <c:pt idx="2">
                  <c:v>Mijn vragen worden snel opgevolgd</c:v>
                </c:pt>
                <c:pt idx="3">
                  <c:v>G-sport Vlaanderen informeert mijn voldoende</c:v>
                </c:pt>
                <c:pt idx="4">
                  <c:v>Ik weet waar ik alle info kan vinden</c:v>
                </c:pt>
                <c:pt idx="5">
                  <c:v>De kalenders worden tijdig gecommuniceerd</c:v>
                </c:pt>
                <c:pt idx="6">
                  <c:v>Onderscheid tussen Sport Vlaanderen en G-sport Vlaanderen is duidelijk</c:v>
                </c:pt>
              </c:strCache>
            </c:strRef>
          </c:cat>
          <c:val>
            <c:numRef>
              <c:f>'Draaitabel 5 Tevredenheid Varia'!$N$16:$T$16</c:f>
              <c:numCache>
                <c:formatCode>0</c:formatCode>
                <c:ptCount val="7"/>
                <c:pt idx="0">
                  <c:v>31.983805668016196</c:v>
                </c:pt>
                <c:pt idx="1">
                  <c:v>19.02834008097166</c:v>
                </c:pt>
                <c:pt idx="2">
                  <c:v>34.412955465587039</c:v>
                </c:pt>
                <c:pt idx="3">
                  <c:v>36.84210526315789</c:v>
                </c:pt>
                <c:pt idx="4">
                  <c:v>40.48582995951417</c:v>
                </c:pt>
                <c:pt idx="5">
                  <c:v>38.056680161943319</c:v>
                </c:pt>
                <c:pt idx="6">
                  <c:v>36.032388663967616</c:v>
                </c:pt>
              </c:numCache>
            </c:numRef>
          </c:val>
          <c:extLst>
            <c:ext xmlns:c16="http://schemas.microsoft.com/office/drawing/2014/chart" uri="{C3380CC4-5D6E-409C-BE32-E72D297353CC}">
              <c16:uniqueId val="{00000002-6507-469C-991D-8F7868A83EC3}"/>
            </c:ext>
          </c:extLst>
        </c:ser>
        <c:ser>
          <c:idx val="3"/>
          <c:order val="3"/>
          <c:tx>
            <c:strRef>
              <c:f>'Draaitabel 5 Tevredenheid Varia'!$M$17</c:f>
              <c:strCache>
                <c:ptCount val="1"/>
                <c:pt idx="0">
                  <c:v>Helemaal akkoord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Tevredenheid Varia'!$N$13:$T$13</c:f>
              <c:strCache>
                <c:ptCount val="7"/>
                <c:pt idx="0">
                  <c:v>Mijn contacten met de medewerkers verlopen vlot</c:v>
                </c:pt>
                <c:pt idx="1">
                  <c:v>De medewerkers zijn vriendelijk</c:v>
                </c:pt>
                <c:pt idx="2">
                  <c:v>Mijn vragen worden snel opgevolgd</c:v>
                </c:pt>
                <c:pt idx="3">
                  <c:v>G-sport Vlaanderen informeert mijn voldoende</c:v>
                </c:pt>
                <c:pt idx="4">
                  <c:v>Ik weet waar ik alle info kan vinden</c:v>
                </c:pt>
                <c:pt idx="5">
                  <c:v>De kalenders worden tijdig gecommuniceerd</c:v>
                </c:pt>
                <c:pt idx="6">
                  <c:v>Onderscheid tussen Sport Vlaanderen en G-sport Vlaanderen is duidelijk</c:v>
                </c:pt>
              </c:strCache>
            </c:strRef>
          </c:cat>
          <c:val>
            <c:numRef>
              <c:f>'Draaitabel 5 Tevredenheid Varia'!$N$17:$T$17</c:f>
              <c:numCache>
                <c:formatCode>0</c:formatCode>
                <c:ptCount val="7"/>
                <c:pt idx="0">
                  <c:v>52.226720647773284</c:v>
                </c:pt>
                <c:pt idx="1">
                  <c:v>70.850202429149803</c:v>
                </c:pt>
                <c:pt idx="2">
                  <c:v>44.939271255060731</c:v>
                </c:pt>
                <c:pt idx="3">
                  <c:v>46.558704453441294</c:v>
                </c:pt>
                <c:pt idx="4">
                  <c:v>40.08097165991903</c:v>
                </c:pt>
                <c:pt idx="5">
                  <c:v>41.700404858299592</c:v>
                </c:pt>
                <c:pt idx="6">
                  <c:v>34.008097165991899</c:v>
                </c:pt>
              </c:numCache>
            </c:numRef>
          </c:val>
          <c:extLst>
            <c:ext xmlns:c16="http://schemas.microsoft.com/office/drawing/2014/chart" uri="{C3380CC4-5D6E-409C-BE32-E72D297353CC}">
              <c16:uniqueId val="{00000003-6507-469C-991D-8F7868A83EC3}"/>
            </c:ext>
          </c:extLst>
        </c:ser>
        <c:ser>
          <c:idx val="4"/>
          <c:order val="4"/>
          <c:tx>
            <c:strRef>
              <c:f>'Draaitabel 5 Tevredenheid Varia'!$M$18</c:f>
              <c:strCache>
                <c:ptCount val="1"/>
                <c:pt idx="0">
                  <c:v>N.v.t.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'Draaitabel 5 Tevredenheid Varia'!$N$13:$T$13</c:f>
              <c:strCache>
                <c:ptCount val="7"/>
                <c:pt idx="0">
                  <c:v>Mijn contacten met de medewerkers verlopen vlot</c:v>
                </c:pt>
                <c:pt idx="1">
                  <c:v>De medewerkers zijn vriendelijk</c:v>
                </c:pt>
                <c:pt idx="2">
                  <c:v>Mijn vragen worden snel opgevolgd</c:v>
                </c:pt>
                <c:pt idx="3">
                  <c:v>G-sport Vlaanderen informeert mijn voldoende</c:v>
                </c:pt>
                <c:pt idx="4">
                  <c:v>Ik weet waar ik alle info kan vinden</c:v>
                </c:pt>
                <c:pt idx="5">
                  <c:v>De kalenders worden tijdig gecommuniceerd</c:v>
                </c:pt>
                <c:pt idx="6">
                  <c:v>Onderscheid tussen Sport Vlaanderen en G-sport Vlaanderen is duidelijk</c:v>
                </c:pt>
              </c:strCache>
            </c:strRef>
          </c:cat>
          <c:val>
            <c:numRef>
              <c:f>'Draaitabel 5 Tevredenheid Varia'!$N$18:$T$18</c:f>
              <c:numCache>
                <c:formatCode>0</c:formatCode>
                <c:ptCount val="7"/>
                <c:pt idx="0">
                  <c:v>8.9068825910931171</c:v>
                </c:pt>
                <c:pt idx="1">
                  <c:v>7.2874493927125501</c:v>
                </c:pt>
                <c:pt idx="2">
                  <c:v>13.360323886639677</c:v>
                </c:pt>
                <c:pt idx="3">
                  <c:v>4.4534412955465585</c:v>
                </c:pt>
                <c:pt idx="4">
                  <c:v>4.048582995951417</c:v>
                </c:pt>
                <c:pt idx="5">
                  <c:v>9.7165991902834001</c:v>
                </c:pt>
                <c:pt idx="6">
                  <c:v>7.2874493927125501</c:v>
                </c:pt>
              </c:numCache>
            </c:numRef>
          </c:val>
          <c:extLst>
            <c:ext xmlns:c16="http://schemas.microsoft.com/office/drawing/2014/chart" uri="{C3380CC4-5D6E-409C-BE32-E72D297353CC}">
              <c16:uniqueId val="{00000004-6507-469C-991D-8F7868A83EC3}"/>
            </c:ext>
          </c:extLst>
        </c:ser>
        <c:dLbls>
          <c:dLblPos val="ctr"/>
          <c:showLegendKey val="0"/>
          <c:showVal val="1"/>
          <c:showCatName val="0"/>
          <c:showSerName val="0"/>
          <c:showPercent val="0"/>
          <c:showBubbleSize val="0"/>
        </c:dLbls>
        <c:gapWidth val="150"/>
        <c:overlap val="100"/>
        <c:axId val="2089991311"/>
        <c:axId val="7689231"/>
      </c:barChart>
      <c:catAx>
        <c:axId val="2089991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BE"/>
          </a:p>
        </c:txPr>
        <c:crossAx val="7689231"/>
        <c:crosses val="autoZero"/>
        <c:auto val="1"/>
        <c:lblAlgn val="ctr"/>
        <c:lblOffset val="100"/>
        <c:noMultiLvlLbl val="0"/>
      </c:catAx>
      <c:valAx>
        <c:axId val="7689231"/>
        <c:scaling>
          <c:orientation val="minMax"/>
          <c:max val="100"/>
        </c:scaling>
        <c:delete val="1"/>
        <c:axPos val="b"/>
        <c:numFmt formatCode="0" sourceLinked="1"/>
        <c:majorTickMark val="none"/>
        <c:minorTickMark val="none"/>
        <c:tickLblPos val="nextTo"/>
        <c:crossAx val="2089991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EA49D-DDA7-47E5-BDB0-3FBE8CDBB114}" type="datetimeFigureOut">
              <a:rPr lang="nl-BE" smtClean="0"/>
              <a:t>29/03/2024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D750-2F48-47DE-BCA2-710E30A8A761}" type="slidenum">
              <a:rPr lang="nl-BE" smtClean="0"/>
              <a:t>‹nr.›</a:t>
            </a:fld>
            <a:endParaRPr lang="nl-BE"/>
          </a:p>
        </p:txBody>
      </p:sp>
    </p:spTree>
    <p:extLst>
      <p:ext uri="{BB962C8B-B14F-4D97-AF65-F5344CB8AC3E}">
        <p14:creationId xmlns:p14="http://schemas.microsoft.com/office/powerpoint/2010/main" val="251388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Lesson</a:t>
            </a:r>
            <a:r>
              <a:rPr lang="nl-BE" dirty="0"/>
              <a:t> </a:t>
            </a:r>
            <a:r>
              <a:rPr lang="nl-BE" dirty="0" err="1"/>
              <a:t>learned</a:t>
            </a:r>
            <a:r>
              <a:rPr lang="nl-BE" dirty="0"/>
              <a:t>: goed duiden bij vragen dat ze algemeen gezien mogen worden (dus ook als dit niet direct voor de persoon van toepassing is nadenken of ze dit belangrijk zouden vinden indien het wel van toepassing was)</a:t>
            </a:r>
          </a:p>
        </p:txBody>
      </p:sp>
      <p:sp>
        <p:nvSpPr>
          <p:cNvPr id="4" name="Tijdelijke aanduiding voor dianummer 3"/>
          <p:cNvSpPr>
            <a:spLocks noGrp="1"/>
          </p:cNvSpPr>
          <p:nvPr>
            <p:ph type="sldNum" sz="quarter" idx="5"/>
          </p:nvPr>
        </p:nvSpPr>
        <p:spPr/>
        <p:txBody>
          <a:bodyPr/>
          <a:lstStyle/>
          <a:p>
            <a:fld id="{FB7ED750-2F48-47DE-BCA2-710E30A8A761}" type="slidenum">
              <a:rPr lang="nl-BE" smtClean="0"/>
              <a:t>12</a:t>
            </a:fld>
            <a:endParaRPr lang="nl-BE"/>
          </a:p>
        </p:txBody>
      </p:sp>
    </p:spTree>
    <p:extLst>
      <p:ext uri="{BB962C8B-B14F-4D97-AF65-F5344CB8AC3E}">
        <p14:creationId xmlns:p14="http://schemas.microsoft.com/office/powerpoint/2010/main" val="27878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Heel veel NVT, argument om deze optie toch niet toe te laten in toekomstige bevragingen! </a:t>
            </a:r>
          </a:p>
        </p:txBody>
      </p:sp>
      <p:sp>
        <p:nvSpPr>
          <p:cNvPr id="4" name="Tijdelijke aanduiding voor dianummer 3"/>
          <p:cNvSpPr>
            <a:spLocks noGrp="1"/>
          </p:cNvSpPr>
          <p:nvPr>
            <p:ph type="sldNum" sz="quarter" idx="5"/>
          </p:nvPr>
        </p:nvSpPr>
        <p:spPr/>
        <p:txBody>
          <a:bodyPr/>
          <a:lstStyle/>
          <a:p>
            <a:fld id="{FB7ED750-2F48-47DE-BCA2-710E30A8A761}" type="slidenum">
              <a:rPr lang="nl-BE" smtClean="0"/>
              <a:t>20</a:t>
            </a:fld>
            <a:endParaRPr lang="nl-BE"/>
          </a:p>
        </p:txBody>
      </p:sp>
    </p:spTree>
    <p:extLst>
      <p:ext uri="{BB962C8B-B14F-4D97-AF65-F5344CB8AC3E}">
        <p14:creationId xmlns:p14="http://schemas.microsoft.com/office/powerpoint/2010/main" val="753578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slide">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91D0BC4-C9D0-A08C-A7D6-DE4963F17696}"/>
              </a:ext>
            </a:extLst>
          </p:cNvPr>
          <p:cNvPicPr>
            <a:picLocks noChangeAspect="1"/>
          </p:cNvPicPr>
          <p:nvPr/>
        </p:nvPicPr>
        <p:blipFill>
          <a:blip r:embed="rId2"/>
          <a:stretch>
            <a:fillRect/>
          </a:stretch>
        </p:blipFill>
        <p:spPr>
          <a:xfrm>
            <a:off x="-898525" y="723014"/>
            <a:ext cx="4914900" cy="4387850"/>
          </a:xfrm>
          <a:prstGeom prst="rect">
            <a:avLst/>
          </a:prstGeom>
        </p:spPr>
      </p:pic>
      <p:pic>
        <p:nvPicPr>
          <p:cNvPr id="8" name="Afbeelding 7">
            <a:extLst>
              <a:ext uri="{FF2B5EF4-FFF2-40B4-BE49-F238E27FC236}">
                <a16:creationId xmlns:a16="http://schemas.microsoft.com/office/drawing/2014/main" id="{7902F4B6-0768-19E2-8443-364D423E41D5}"/>
              </a:ext>
            </a:extLst>
          </p:cNvPr>
          <p:cNvPicPr>
            <a:picLocks noChangeAspect="1"/>
          </p:cNvPicPr>
          <p:nvPr/>
        </p:nvPicPr>
        <p:blipFill>
          <a:blip r:embed="rId3"/>
          <a:stretch>
            <a:fillRect/>
          </a:stretch>
        </p:blipFill>
        <p:spPr>
          <a:xfrm>
            <a:off x="6708814" y="4040371"/>
            <a:ext cx="3900915" cy="1660861"/>
          </a:xfrm>
          <a:prstGeom prst="rect">
            <a:avLst/>
          </a:prstGeom>
        </p:spPr>
      </p:pic>
    </p:spTree>
    <p:extLst>
      <p:ext uri="{BB962C8B-B14F-4D97-AF65-F5344CB8AC3E}">
        <p14:creationId xmlns:p14="http://schemas.microsoft.com/office/powerpoint/2010/main" val="355709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3740C-5CD4-7845-9455-77B307274D91}"/>
              </a:ext>
            </a:extLst>
          </p:cNvPr>
          <p:cNvSpPr>
            <a:spLocks noGrp="1"/>
          </p:cNvSpPr>
          <p:nvPr>
            <p:ph type="ctrTitle" hasCustomPrompt="1"/>
          </p:nvPr>
        </p:nvSpPr>
        <p:spPr>
          <a:xfrm>
            <a:off x="1577227" y="1733908"/>
            <a:ext cx="8479585" cy="2124123"/>
          </a:xfrm>
          <a:prstGeom prst="rect">
            <a:avLst/>
          </a:prstGeom>
        </p:spPr>
        <p:txBody>
          <a:bodyPr anchor="b">
            <a:noAutofit/>
          </a:bodyPr>
          <a:lstStyle>
            <a:lvl1pPr algn="l">
              <a:lnSpc>
                <a:spcPct val="100000"/>
              </a:lnSpc>
              <a:defRPr sz="5900" b="1" i="0" spc="300">
                <a:solidFill>
                  <a:schemeClr val="tx1"/>
                </a:solidFill>
                <a:latin typeface="Roboto Black" panose="02000000000000000000" pitchFamily="2" charset="0"/>
                <a:ea typeface="Roboto Black" panose="02000000000000000000" pitchFamily="2" charset="0"/>
                <a:cs typeface="Calibri" panose="020F0502020204030204" pitchFamily="34" charset="0"/>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7F92C032-C300-3449-AED9-32C5FC59ED09}"/>
              </a:ext>
            </a:extLst>
          </p:cNvPr>
          <p:cNvSpPr>
            <a:spLocks noGrp="1"/>
          </p:cNvSpPr>
          <p:nvPr>
            <p:ph type="subTitle" idx="1"/>
          </p:nvPr>
        </p:nvSpPr>
        <p:spPr>
          <a:xfrm>
            <a:off x="1577227" y="4085134"/>
            <a:ext cx="5962260" cy="1506806"/>
          </a:xfrm>
          <a:prstGeom prst="rect">
            <a:avLst/>
          </a:prstGeom>
        </p:spPr>
        <p:txBody>
          <a:bodyPr>
            <a:noAutofit/>
          </a:bodyPr>
          <a:lstStyle>
            <a:lvl1pPr marL="0" indent="0" algn="l">
              <a:lnSpc>
                <a:spcPct val="100000"/>
              </a:lnSpc>
              <a:spcBef>
                <a:spcPts val="0"/>
              </a:spcBef>
              <a:buNone/>
              <a:defRPr sz="2900" b="1" i="0" spc="0">
                <a:solidFill>
                  <a:schemeClr val="tx1"/>
                </a:solidFill>
                <a:latin typeface="Roboto" panose="02000000000000000000" pitchFamily="2"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4" name="Afbeelding 3">
            <a:extLst>
              <a:ext uri="{FF2B5EF4-FFF2-40B4-BE49-F238E27FC236}">
                <a16:creationId xmlns:a16="http://schemas.microsoft.com/office/drawing/2014/main" id="{A827B7B9-2703-0BB6-B58C-8AF3264C37C7}"/>
              </a:ext>
            </a:extLst>
          </p:cNvPr>
          <p:cNvPicPr>
            <a:picLocks noChangeAspect="1"/>
          </p:cNvPicPr>
          <p:nvPr/>
        </p:nvPicPr>
        <p:blipFill>
          <a:blip r:embed="rId2"/>
          <a:stretch>
            <a:fillRect/>
          </a:stretch>
        </p:blipFill>
        <p:spPr>
          <a:xfrm>
            <a:off x="424974" y="5880610"/>
            <a:ext cx="1623443" cy="691200"/>
          </a:xfrm>
          <a:prstGeom prst="rect">
            <a:avLst/>
          </a:prstGeom>
        </p:spPr>
      </p:pic>
      <p:pic>
        <p:nvPicPr>
          <p:cNvPr id="5" name="Afbeelding 4">
            <a:extLst>
              <a:ext uri="{FF2B5EF4-FFF2-40B4-BE49-F238E27FC236}">
                <a16:creationId xmlns:a16="http://schemas.microsoft.com/office/drawing/2014/main" id="{1B90177F-CD16-3C37-5659-3010D7C711CE}"/>
              </a:ext>
            </a:extLst>
          </p:cNvPr>
          <p:cNvPicPr>
            <a:picLocks noChangeAspect="1"/>
          </p:cNvPicPr>
          <p:nvPr/>
        </p:nvPicPr>
        <p:blipFill>
          <a:blip r:embed="rId3"/>
          <a:stretch>
            <a:fillRect/>
          </a:stretch>
        </p:blipFill>
        <p:spPr>
          <a:xfrm>
            <a:off x="9468464" y="3711632"/>
            <a:ext cx="3467571" cy="3878871"/>
          </a:xfrm>
          <a:prstGeom prst="rect">
            <a:avLst/>
          </a:prstGeom>
        </p:spPr>
      </p:pic>
    </p:spTree>
    <p:extLst>
      <p:ext uri="{BB962C8B-B14F-4D97-AF65-F5344CB8AC3E}">
        <p14:creationId xmlns:p14="http://schemas.microsoft.com/office/powerpoint/2010/main" val="21923302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vullende afbeelding">
    <p:spTree>
      <p:nvGrpSpPr>
        <p:cNvPr id="1" name=""/>
        <p:cNvGrpSpPr/>
        <p:nvPr/>
      </p:nvGrpSpPr>
      <p:grpSpPr>
        <a:xfrm>
          <a:off x="0" y="0"/>
          <a:ext cx="0" cy="0"/>
          <a:chOff x="0" y="0"/>
          <a:chExt cx="0" cy="0"/>
        </a:xfrm>
      </p:grpSpPr>
      <p:sp>
        <p:nvSpPr>
          <p:cNvPr id="38" name="Tijdelijke aanduiding voor afbeelding 37">
            <a:extLst>
              <a:ext uri="{FF2B5EF4-FFF2-40B4-BE49-F238E27FC236}">
                <a16:creationId xmlns:a16="http://schemas.microsoft.com/office/drawing/2014/main" id="{2B9797C2-606F-CD6C-BD98-946F94EE2D17}"/>
              </a:ext>
            </a:extLst>
          </p:cNvPr>
          <p:cNvSpPr>
            <a:spLocks noGrp="1"/>
          </p:cNvSpPr>
          <p:nvPr>
            <p:ph type="pic" idx="1"/>
          </p:nvPr>
        </p:nvSpPr>
        <p:spPr>
          <a:xfrm>
            <a:off x="0" y="0"/>
            <a:ext cx="12192000" cy="6858000"/>
          </a:xfrm>
          <a:custGeom>
            <a:avLst/>
            <a:gdLst>
              <a:gd name="connsiteX0" fmla="*/ 333498 w 12192000"/>
              <a:gd name="connsiteY0" fmla="*/ 6368202 h 6858000"/>
              <a:gd name="connsiteX1" fmla="*/ 698897 w 12192000"/>
              <a:gd name="connsiteY1" fmla="*/ 6733601 h 6858000"/>
              <a:gd name="connsiteX2" fmla="*/ 691474 w 12192000"/>
              <a:gd name="connsiteY2" fmla="*/ 6807242 h 6858000"/>
              <a:gd name="connsiteX3" fmla="*/ 675717 w 12192000"/>
              <a:gd name="connsiteY3" fmla="*/ 6858000 h 6858000"/>
              <a:gd name="connsiteX4" fmla="*/ 0 w 12192000"/>
              <a:gd name="connsiteY4" fmla="*/ 6858000 h 6858000"/>
              <a:gd name="connsiteX5" fmla="*/ 0 w 12192000"/>
              <a:gd name="connsiteY5" fmla="*/ 6585502 h 6858000"/>
              <a:gd name="connsiteX6" fmla="*/ 30504 w 12192000"/>
              <a:gd name="connsiteY6" fmla="*/ 6529303 h 6858000"/>
              <a:gd name="connsiteX7" fmla="*/ 333498 w 12192000"/>
              <a:gd name="connsiteY7" fmla="*/ 6368202 h 6858000"/>
              <a:gd name="connsiteX8" fmla="*/ 1717159 w 12192000"/>
              <a:gd name="connsiteY8" fmla="*/ 5753239 h 6858000"/>
              <a:gd name="connsiteX9" fmla="*/ 1360968 w 12192000"/>
              <a:gd name="connsiteY9" fmla="*/ 6109430 h 6858000"/>
              <a:gd name="connsiteX10" fmla="*/ 1717159 w 12192000"/>
              <a:gd name="connsiteY10" fmla="*/ 6465621 h 6858000"/>
              <a:gd name="connsiteX11" fmla="*/ 2073350 w 12192000"/>
              <a:gd name="connsiteY11" fmla="*/ 6109430 h 6858000"/>
              <a:gd name="connsiteX12" fmla="*/ 1717159 w 12192000"/>
              <a:gd name="connsiteY12" fmla="*/ 5753239 h 6858000"/>
              <a:gd name="connsiteX13" fmla="*/ 1373573 w 12192000"/>
              <a:gd name="connsiteY13" fmla="*/ 4283921 h 6858000"/>
              <a:gd name="connsiteX14" fmla="*/ 1265750 w 12192000"/>
              <a:gd name="connsiteY14" fmla="*/ 4287246 h 6858000"/>
              <a:gd name="connsiteX15" fmla="*/ 230489 w 12192000"/>
              <a:gd name="connsiteY15" fmla="*/ 5379744 h 6858000"/>
              <a:gd name="connsiteX16" fmla="*/ 233673 w 12192000"/>
              <a:gd name="connsiteY16" fmla="*/ 5494684 h 6858000"/>
              <a:gd name="connsiteX17" fmla="*/ 2473189 w 12192000"/>
              <a:gd name="connsiteY17" fmla="*/ 5319321 h 6858000"/>
              <a:gd name="connsiteX18" fmla="*/ 2458444 w 12192000"/>
              <a:gd name="connsiteY18" fmla="*/ 5205287 h 6858000"/>
              <a:gd name="connsiteX19" fmla="*/ 1373573 w 12192000"/>
              <a:gd name="connsiteY19" fmla="*/ 4283921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1192826 w 12192000"/>
              <a:gd name="connsiteY23" fmla="*/ 6858000 h 6858000"/>
              <a:gd name="connsiteX24" fmla="*/ 1205366 w 12192000"/>
              <a:gd name="connsiteY24" fmla="*/ 6733601 h 6858000"/>
              <a:gd name="connsiteX25" fmla="*/ 333498 w 12192000"/>
              <a:gd name="connsiteY25" fmla="*/ 5861733 h 6858000"/>
              <a:gd name="connsiteX26" fmla="*/ 74232 w 12192000"/>
              <a:gd name="connsiteY26" fmla="*/ 5900931 h 6858000"/>
              <a:gd name="connsiteX27" fmla="*/ 0 w 12192000"/>
              <a:gd name="connsiteY27" fmla="*/ 5928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333498" y="6368202"/>
                </a:moveTo>
                <a:cubicBezTo>
                  <a:pt x="535302" y="6368202"/>
                  <a:pt x="698897" y="6531797"/>
                  <a:pt x="698897" y="6733601"/>
                </a:cubicBezTo>
                <a:cubicBezTo>
                  <a:pt x="698897" y="6758827"/>
                  <a:pt x="696341" y="6783455"/>
                  <a:pt x="691474" y="6807242"/>
                </a:cubicBezTo>
                <a:lnTo>
                  <a:pt x="675717" y="6858000"/>
                </a:lnTo>
                <a:lnTo>
                  <a:pt x="0" y="6858000"/>
                </a:lnTo>
                <a:lnTo>
                  <a:pt x="0" y="6585502"/>
                </a:lnTo>
                <a:lnTo>
                  <a:pt x="30504" y="6529303"/>
                </a:lnTo>
                <a:cubicBezTo>
                  <a:pt x="96169" y="6432107"/>
                  <a:pt x="207371" y="6368202"/>
                  <a:pt x="333498" y="6368202"/>
                </a:cubicBezTo>
                <a:close/>
                <a:moveTo>
                  <a:pt x="1717159" y="5753239"/>
                </a:moveTo>
                <a:cubicBezTo>
                  <a:pt x="1520440" y="5753239"/>
                  <a:pt x="1360968" y="5912711"/>
                  <a:pt x="1360968" y="6109430"/>
                </a:cubicBezTo>
                <a:cubicBezTo>
                  <a:pt x="1360968" y="6306149"/>
                  <a:pt x="1520440" y="6465621"/>
                  <a:pt x="1717159" y="6465621"/>
                </a:cubicBezTo>
                <a:cubicBezTo>
                  <a:pt x="1913878" y="6465621"/>
                  <a:pt x="2073350" y="6306149"/>
                  <a:pt x="2073350" y="6109430"/>
                </a:cubicBezTo>
                <a:cubicBezTo>
                  <a:pt x="2073350" y="5912711"/>
                  <a:pt x="1913878" y="5753239"/>
                  <a:pt x="1717159" y="5753239"/>
                </a:cubicBezTo>
                <a:close/>
                <a:moveTo>
                  <a:pt x="1373573" y="4283921"/>
                </a:moveTo>
                <a:cubicBezTo>
                  <a:pt x="1337955" y="4283324"/>
                  <a:pt x="1301986" y="4284409"/>
                  <a:pt x="1265750" y="4287246"/>
                </a:cubicBezTo>
                <a:cubicBezTo>
                  <a:pt x="685977" y="4332644"/>
                  <a:pt x="243619" y="4810609"/>
                  <a:pt x="230489" y="5379744"/>
                </a:cubicBezTo>
                <a:lnTo>
                  <a:pt x="233673" y="5494684"/>
                </a:lnTo>
                <a:lnTo>
                  <a:pt x="2473189" y="5319321"/>
                </a:lnTo>
                <a:lnTo>
                  <a:pt x="2458444" y="5205287"/>
                </a:lnTo>
                <a:cubicBezTo>
                  <a:pt x="2363234" y="4680142"/>
                  <a:pt x="1907843" y="4292871"/>
                  <a:pt x="1373573" y="4283921"/>
                </a:cubicBezTo>
                <a:close/>
                <a:moveTo>
                  <a:pt x="0" y="0"/>
                </a:moveTo>
                <a:lnTo>
                  <a:pt x="12192000" y="0"/>
                </a:lnTo>
                <a:lnTo>
                  <a:pt x="12192000" y="6858000"/>
                </a:lnTo>
                <a:lnTo>
                  <a:pt x="1192826" y="6858000"/>
                </a:lnTo>
                <a:lnTo>
                  <a:pt x="1205366" y="6733601"/>
                </a:lnTo>
                <a:cubicBezTo>
                  <a:pt x="1205366" y="6252082"/>
                  <a:pt x="815017" y="5861733"/>
                  <a:pt x="333498" y="5861733"/>
                </a:cubicBezTo>
                <a:cubicBezTo>
                  <a:pt x="243213" y="5861733"/>
                  <a:pt x="156134" y="5875456"/>
                  <a:pt x="74232" y="5900931"/>
                </a:cubicBezTo>
                <a:lnTo>
                  <a:pt x="0" y="59281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Tree>
    <p:extLst>
      <p:ext uri="{BB962C8B-B14F-4D97-AF65-F5344CB8AC3E}">
        <p14:creationId xmlns:p14="http://schemas.microsoft.com/office/powerpoint/2010/main" val="20351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en object - Recht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029449C-0501-A51C-EF8B-5621A0555F9B}"/>
              </a:ext>
            </a:extLst>
          </p:cNvPr>
          <p:cNvPicPr>
            <a:picLocks noChangeAspect="1"/>
          </p:cNvPicPr>
          <p:nvPr/>
        </p:nvPicPr>
        <p:blipFill>
          <a:blip r:embed="rId2"/>
          <a:stretch>
            <a:fillRect/>
          </a:stretch>
        </p:blipFill>
        <p:spPr>
          <a:xfrm>
            <a:off x="-432131" y="-171198"/>
            <a:ext cx="2609850" cy="2984500"/>
          </a:xfrm>
          <a:prstGeom prst="rect">
            <a:avLst/>
          </a:prstGeom>
        </p:spPr>
      </p:pic>
      <p:pic>
        <p:nvPicPr>
          <p:cNvPr id="4" name="Afbeelding 3">
            <a:extLst>
              <a:ext uri="{FF2B5EF4-FFF2-40B4-BE49-F238E27FC236}">
                <a16:creationId xmlns:a16="http://schemas.microsoft.com/office/drawing/2014/main" id="{E03110F6-076A-B391-2C8C-82322E6AF6F7}"/>
              </a:ext>
            </a:extLst>
          </p:cNvPr>
          <p:cNvPicPr>
            <a:picLocks noChangeAspect="1"/>
          </p:cNvPicPr>
          <p:nvPr/>
        </p:nvPicPr>
        <p:blipFill>
          <a:blip r:embed="rId3"/>
          <a:stretch>
            <a:fillRect/>
          </a:stretch>
        </p:blipFill>
        <p:spPr>
          <a:xfrm>
            <a:off x="10179996" y="5883445"/>
            <a:ext cx="1618820" cy="689232"/>
          </a:xfrm>
          <a:prstGeom prst="rect">
            <a:avLst/>
          </a:prstGeom>
        </p:spPr>
      </p:pic>
      <p:sp>
        <p:nvSpPr>
          <p:cNvPr id="10" name="Tijdelijke aanduiding voor tekst 2">
            <a:extLst>
              <a:ext uri="{FF2B5EF4-FFF2-40B4-BE49-F238E27FC236}">
                <a16:creationId xmlns:a16="http://schemas.microsoft.com/office/drawing/2014/main" id="{0FD34291-B142-4BB2-33D3-CF37FE04BAA9}"/>
              </a:ext>
            </a:extLst>
          </p:cNvPr>
          <p:cNvSpPr>
            <a:spLocks noGrp="1"/>
          </p:cNvSpPr>
          <p:nvPr>
            <p:ph idx="1"/>
          </p:nvPr>
        </p:nvSpPr>
        <p:spPr>
          <a:xfrm>
            <a:off x="2941674" y="1678328"/>
            <a:ext cx="7223089" cy="4379572"/>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titel 11">
            <a:extLst>
              <a:ext uri="{FF2B5EF4-FFF2-40B4-BE49-F238E27FC236}">
                <a16:creationId xmlns:a16="http://schemas.microsoft.com/office/drawing/2014/main" id="{946F4945-CD54-33B2-57EF-E46DAB755B52}"/>
              </a:ext>
            </a:extLst>
          </p:cNvPr>
          <p:cNvSpPr>
            <a:spLocks noGrp="1"/>
          </p:cNvSpPr>
          <p:nvPr>
            <p:ph type="title"/>
          </p:nvPr>
        </p:nvSpPr>
        <p:spPr>
          <a:xfrm>
            <a:off x="2941674" y="531628"/>
            <a:ext cx="7223089" cy="983710"/>
          </a:xfrm>
          <a:prstGeom prst="rect">
            <a:avLst/>
          </a:prstGeom>
        </p:spPr>
        <p:txBody>
          <a:bodyPr vert="horz" lIns="91440" tIns="45720" rIns="91440" bIns="45720" rtlCol="0" anchor="b">
            <a:noAutofit/>
          </a:bodyPr>
          <a:lstStyle/>
          <a:p>
            <a:r>
              <a:rPr lang="nl-NL"/>
              <a:t>Klik om stijl te bewerken</a:t>
            </a:r>
            <a:endParaRPr lang="nl-BE" dirty="0"/>
          </a:p>
        </p:txBody>
      </p:sp>
    </p:spTree>
    <p:extLst>
      <p:ext uri="{BB962C8B-B14F-4D97-AF65-F5344CB8AC3E}">
        <p14:creationId xmlns:p14="http://schemas.microsoft.com/office/powerpoint/2010/main" val="10838592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Quote sli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3740C-5CD4-7845-9455-77B307274D91}"/>
              </a:ext>
            </a:extLst>
          </p:cNvPr>
          <p:cNvSpPr>
            <a:spLocks noGrp="1"/>
          </p:cNvSpPr>
          <p:nvPr>
            <p:ph type="ctrTitle"/>
          </p:nvPr>
        </p:nvSpPr>
        <p:spPr>
          <a:xfrm>
            <a:off x="2070716" y="1376363"/>
            <a:ext cx="5042464" cy="2481672"/>
          </a:xfrm>
          <a:prstGeom prst="rect">
            <a:avLst/>
          </a:prstGeom>
        </p:spPr>
        <p:txBody>
          <a:bodyPr anchor="b">
            <a:noAutofit/>
          </a:bodyPr>
          <a:lstStyle>
            <a:lvl1pPr algn="l">
              <a:lnSpc>
                <a:spcPct val="100000"/>
              </a:lnSpc>
              <a:defRPr sz="3000" b="1" i="0" spc="0">
                <a:solidFill>
                  <a:schemeClr val="tx1"/>
                </a:solidFill>
                <a:latin typeface="Roboto" panose="02000000000000000000" pitchFamily="2" charset="0"/>
                <a:ea typeface="Roboto" panose="02000000000000000000" pitchFamily="2" charset="0"/>
                <a:cs typeface="Calibri" panose="020F0502020204030204" pitchFamily="34" charset="0"/>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7F92C032-C300-3449-AED9-32C5FC59ED09}"/>
              </a:ext>
            </a:extLst>
          </p:cNvPr>
          <p:cNvSpPr>
            <a:spLocks noGrp="1"/>
          </p:cNvSpPr>
          <p:nvPr>
            <p:ph type="subTitle" idx="1"/>
          </p:nvPr>
        </p:nvSpPr>
        <p:spPr>
          <a:xfrm>
            <a:off x="2070715" y="4042602"/>
            <a:ext cx="5042465" cy="1506806"/>
          </a:xfrm>
          <a:prstGeom prst="rect">
            <a:avLst/>
          </a:prstGeom>
        </p:spPr>
        <p:txBody>
          <a:bodyPr>
            <a:noAutofit/>
          </a:bodyPr>
          <a:lstStyle>
            <a:lvl1pPr marL="0" indent="0" algn="l">
              <a:lnSpc>
                <a:spcPct val="100000"/>
              </a:lnSpc>
              <a:spcBef>
                <a:spcPts val="0"/>
              </a:spcBef>
              <a:buNone/>
              <a:defRPr sz="1800" b="0" i="0" spc="0">
                <a:solidFill>
                  <a:schemeClr val="tx1"/>
                </a:solidFill>
                <a:latin typeface="Roboto" panose="02000000000000000000" pitchFamily="2"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4" name="Afbeelding 3">
            <a:extLst>
              <a:ext uri="{FF2B5EF4-FFF2-40B4-BE49-F238E27FC236}">
                <a16:creationId xmlns:a16="http://schemas.microsoft.com/office/drawing/2014/main" id="{A827B7B9-2703-0BB6-B58C-8AF3264C37C7}"/>
              </a:ext>
            </a:extLst>
          </p:cNvPr>
          <p:cNvPicPr>
            <a:picLocks noChangeAspect="1"/>
          </p:cNvPicPr>
          <p:nvPr/>
        </p:nvPicPr>
        <p:blipFill>
          <a:blip r:embed="rId2"/>
          <a:stretch>
            <a:fillRect/>
          </a:stretch>
        </p:blipFill>
        <p:spPr>
          <a:xfrm>
            <a:off x="424973" y="5880610"/>
            <a:ext cx="1624476" cy="691640"/>
          </a:xfrm>
          <a:prstGeom prst="rect">
            <a:avLst/>
          </a:prstGeom>
        </p:spPr>
      </p:pic>
      <p:pic>
        <p:nvPicPr>
          <p:cNvPr id="7" name="Afbeelding 6">
            <a:extLst>
              <a:ext uri="{FF2B5EF4-FFF2-40B4-BE49-F238E27FC236}">
                <a16:creationId xmlns:a16="http://schemas.microsoft.com/office/drawing/2014/main" id="{56768B3F-3796-A52D-93CB-3D32296C9665}"/>
              </a:ext>
            </a:extLst>
          </p:cNvPr>
          <p:cNvPicPr>
            <a:picLocks noChangeAspect="1"/>
          </p:cNvPicPr>
          <p:nvPr/>
        </p:nvPicPr>
        <p:blipFill>
          <a:blip r:embed="rId3"/>
          <a:stretch>
            <a:fillRect/>
          </a:stretch>
        </p:blipFill>
        <p:spPr>
          <a:xfrm>
            <a:off x="7120280" y="-297711"/>
            <a:ext cx="7010400" cy="7721600"/>
          </a:xfrm>
          <a:prstGeom prst="rect">
            <a:avLst/>
          </a:prstGeom>
        </p:spPr>
      </p:pic>
    </p:spTree>
    <p:extLst>
      <p:ext uri="{BB962C8B-B14F-4D97-AF65-F5344CB8AC3E}">
        <p14:creationId xmlns:p14="http://schemas.microsoft.com/office/powerpoint/2010/main" val="18283246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en object - Links">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3110F6-076A-B391-2C8C-82322E6AF6F7}"/>
              </a:ext>
            </a:extLst>
          </p:cNvPr>
          <p:cNvPicPr>
            <a:picLocks noChangeAspect="1"/>
          </p:cNvPicPr>
          <p:nvPr/>
        </p:nvPicPr>
        <p:blipFill>
          <a:blip r:embed="rId2"/>
          <a:stretch>
            <a:fillRect/>
          </a:stretch>
        </p:blipFill>
        <p:spPr>
          <a:xfrm>
            <a:off x="408417" y="5883445"/>
            <a:ext cx="1623600" cy="691267"/>
          </a:xfrm>
          <a:prstGeom prst="rect">
            <a:avLst/>
          </a:prstGeom>
        </p:spPr>
      </p:pic>
      <p:sp>
        <p:nvSpPr>
          <p:cNvPr id="10" name="Tijdelijke aanduiding voor tekst 2">
            <a:extLst>
              <a:ext uri="{FF2B5EF4-FFF2-40B4-BE49-F238E27FC236}">
                <a16:creationId xmlns:a16="http://schemas.microsoft.com/office/drawing/2014/main" id="{0FD34291-B142-4BB2-33D3-CF37FE04BAA9}"/>
              </a:ext>
            </a:extLst>
          </p:cNvPr>
          <p:cNvSpPr>
            <a:spLocks noGrp="1"/>
          </p:cNvSpPr>
          <p:nvPr>
            <p:ph idx="1"/>
          </p:nvPr>
        </p:nvSpPr>
        <p:spPr>
          <a:xfrm>
            <a:off x="874714" y="1678328"/>
            <a:ext cx="9290050" cy="4379571"/>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titel 11">
            <a:extLst>
              <a:ext uri="{FF2B5EF4-FFF2-40B4-BE49-F238E27FC236}">
                <a16:creationId xmlns:a16="http://schemas.microsoft.com/office/drawing/2014/main" id="{946F4945-CD54-33B2-57EF-E46DAB755B52}"/>
              </a:ext>
            </a:extLst>
          </p:cNvPr>
          <p:cNvSpPr>
            <a:spLocks noGrp="1"/>
          </p:cNvSpPr>
          <p:nvPr>
            <p:ph type="title"/>
          </p:nvPr>
        </p:nvSpPr>
        <p:spPr>
          <a:xfrm>
            <a:off x="874714" y="531628"/>
            <a:ext cx="9290050" cy="983710"/>
          </a:xfrm>
          <a:prstGeom prst="rect">
            <a:avLst/>
          </a:prstGeom>
        </p:spPr>
        <p:txBody>
          <a:bodyPr vert="horz" lIns="91440" tIns="45720" rIns="91440" bIns="45720" rtlCol="0" anchor="b">
            <a:noAutofit/>
          </a:bodyPr>
          <a:lstStyle/>
          <a:p>
            <a:r>
              <a:rPr lang="nl-NL"/>
              <a:t>Klik om stijl te bewerken</a:t>
            </a:r>
            <a:endParaRPr lang="nl-BE" dirty="0"/>
          </a:p>
        </p:txBody>
      </p:sp>
      <p:pic>
        <p:nvPicPr>
          <p:cNvPr id="6" name="Afbeelding 5">
            <a:extLst>
              <a:ext uri="{FF2B5EF4-FFF2-40B4-BE49-F238E27FC236}">
                <a16:creationId xmlns:a16="http://schemas.microsoft.com/office/drawing/2014/main" id="{EABE7E9F-584E-AC9E-96A9-E786071DEFE5}"/>
              </a:ext>
            </a:extLst>
          </p:cNvPr>
          <p:cNvPicPr>
            <a:picLocks noChangeAspect="1"/>
          </p:cNvPicPr>
          <p:nvPr/>
        </p:nvPicPr>
        <p:blipFill>
          <a:blip r:embed="rId3"/>
          <a:stretch>
            <a:fillRect/>
          </a:stretch>
        </p:blipFill>
        <p:spPr>
          <a:xfrm>
            <a:off x="10262242" y="4651575"/>
            <a:ext cx="2489200" cy="2743200"/>
          </a:xfrm>
          <a:prstGeom prst="rect">
            <a:avLst/>
          </a:prstGeom>
        </p:spPr>
      </p:pic>
    </p:spTree>
    <p:extLst>
      <p:ext uri="{BB962C8B-B14F-4D97-AF65-F5344CB8AC3E}">
        <p14:creationId xmlns:p14="http://schemas.microsoft.com/office/powerpoint/2010/main" val="20422335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11" name="Tijdelijke aanduiding voor titel 1">
            <a:extLst>
              <a:ext uri="{FF2B5EF4-FFF2-40B4-BE49-F238E27FC236}">
                <a16:creationId xmlns:a16="http://schemas.microsoft.com/office/drawing/2014/main" id="{9644F7E6-1ADE-E546-9047-AFD148553B6E}"/>
              </a:ext>
            </a:extLst>
          </p:cNvPr>
          <p:cNvSpPr>
            <a:spLocks noGrp="1"/>
          </p:cNvSpPr>
          <p:nvPr>
            <p:ph type="title"/>
          </p:nvPr>
        </p:nvSpPr>
        <p:spPr>
          <a:xfrm>
            <a:off x="874713" y="544010"/>
            <a:ext cx="9290050" cy="980677"/>
          </a:xfrm>
          <a:prstGeom prst="rect">
            <a:avLst/>
          </a:prstGeom>
        </p:spPr>
        <p:txBody>
          <a:bodyPr vert="horz" lIns="91440" tIns="45720" rIns="91440" bIns="45720" rtlCol="0" anchor="b">
            <a:noAutofit/>
          </a:bodyPr>
          <a:lstStyle/>
          <a:p>
            <a:r>
              <a:rPr lang="nl-NL"/>
              <a:t>Klik om stijl te bewerken</a:t>
            </a:r>
            <a:endParaRPr lang="nl-BE" dirty="0"/>
          </a:p>
        </p:txBody>
      </p:sp>
      <p:sp>
        <p:nvSpPr>
          <p:cNvPr id="9" name="Tijdelijke aanduiding voor tekst 2">
            <a:extLst>
              <a:ext uri="{FF2B5EF4-FFF2-40B4-BE49-F238E27FC236}">
                <a16:creationId xmlns:a16="http://schemas.microsoft.com/office/drawing/2014/main" id="{00E46D4D-8DC2-9D4D-8216-C1A87DA65C93}"/>
              </a:ext>
            </a:extLst>
          </p:cNvPr>
          <p:cNvSpPr>
            <a:spLocks noGrp="1"/>
          </p:cNvSpPr>
          <p:nvPr>
            <p:ph idx="1"/>
          </p:nvPr>
        </p:nvSpPr>
        <p:spPr>
          <a:xfrm>
            <a:off x="874712" y="1686206"/>
            <a:ext cx="4854755" cy="4105170"/>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tekst 2">
            <a:extLst>
              <a:ext uri="{FF2B5EF4-FFF2-40B4-BE49-F238E27FC236}">
                <a16:creationId xmlns:a16="http://schemas.microsoft.com/office/drawing/2014/main" id="{666373FC-134C-7347-BBFE-CB27E303B445}"/>
              </a:ext>
            </a:extLst>
          </p:cNvPr>
          <p:cNvSpPr>
            <a:spLocks noGrp="1"/>
          </p:cNvSpPr>
          <p:nvPr>
            <p:ph idx="16"/>
          </p:nvPr>
        </p:nvSpPr>
        <p:spPr>
          <a:xfrm>
            <a:off x="6096000" y="1686206"/>
            <a:ext cx="4854755" cy="4105170"/>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4" name="Afbeelding 3">
            <a:extLst>
              <a:ext uri="{FF2B5EF4-FFF2-40B4-BE49-F238E27FC236}">
                <a16:creationId xmlns:a16="http://schemas.microsoft.com/office/drawing/2014/main" id="{EF545A18-789A-01E2-5EE2-ECE657A53AA8}"/>
              </a:ext>
            </a:extLst>
          </p:cNvPr>
          <p:cNvPicPr>
            <a:picLocks noChangeAspect="1"/>
          </p:cNvPicPr>
          <p:nvPr/>
        </p:nvPicPr>
        <p:blipFill>
          <a:blip r:embed="rId2"/>
          <a:stretch>
            <a:fillRect/>
          </a:stretch>
        </p:blipFill>
        <p:spPr>
          <a:xfrm>
            <a:off x="10033663" y="4884075"/>
            <a:ext cx="2679700" cy="2393950"/>
          </a:xfrm>
          <a:prstGeom prst="rect">
            <a:avLst/>
          </a:prstGeom>
        </p:spPr>
      </p:pic>
      <p:pic>
        <p:nvPicPr>
          <p:cNvPr id="10" name="Afbeelding 9">
            <a:extLst>
              <a:ext uri="{FF2B5EF4-FFF2-40B4-BE49-F238E27FC236}">
                <a16:creationId xmlns:a16="http://schemas.microsoft.com/office/drawing/2014/main" id="{BB25F685-D7B1-FE37-4AF7-8B86C6B1E82C}"/>
              </a:ext>
            </a:extLst>
          </p:cNvPr>
          <p:cNvPicPr>
            <a:picLocks noChangeAspect="1"/>
          </p:cNvPicPr>
          <p:nvPr/>
        </p:nvPicPr>
        <p:blipFill>
          <a:blip r:embed="rId3"/>
          <a:stretch>
            <a:fillRect/>
          </a:stretch>
        </p:blipFill>
        <p:spPr>
          <a:xfrm>
            <a:off x="408417" y="5883445"/>
            <a:ext cx="1623600" cy="691267"/>
          </a:xfrm>
          <a:prstGeom prst="rect">
            <a:avLst/>
          </a:prstGeom>
        </p:spPr>
      </p:pic>
    </p:spTree>
    <p:extLst>
      <p:ext uri="{BB962C8B-B14F-4D97-AF65-F5344CB8AC3E}">
        <p14:creationId xmlns:p14="http://schemas.microsoft.com/office/powerpoint/2010/main" val="67449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G-Sport Vlaanderen">
    <p:bg>
      <p:bgPr>
        <a:solidFill>
          <a:schemeClr val="tx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D53A905-C5C9-F6D2-F3C0-E11A729A633B}"/>
              </a:ext>
            </a:extLst>
          </p:cNvPr>
          <p:cNvPicPr>
            <a:picLocks noChangeAspect="1"/>
          </p:cNvPicPr>
          <p:nvPr/>
        </p:nvPicPr>
        <p:blipFill>
          <a:blip r:embed="rId2">
            <a:alphaModFix amt="50000"/>
          </a:blip>
          <a:stretch>
            <a:fillRect/>
          </a:stretch>
        </p:blipFill>
        <p:spPr>
          <a:xfrm>
            <a:off x="11268" y="0"/>
            <a:ext cx="12169464" cy="6858000"/>
          </a:xfrm>
          <a:prstGeom prst="rect">
            <a:avLst/>
          </a:prstGeom>
        </p:spPr>
      </p:pic>
      <p:pic>
        <p:nvPicPr>
          <p:cNvPr id="4" name="Afbeelding 3">
            <a:extLst>
              <a:ext uri="{FF2B5EF4-FFF2-40B4-BE49-F238E27FC236}">
                <a16:creationId xmlns:a16="http://schemas.microsoft.com/office/drawing/2014/main" id="{970272C8-19C4-E540-4158-7F2F4E3D1D74}"/>
              </a:ext>
            </a:extLst>
          </p:cNvPr>
          <p:cNvPicPr>
            <a:picLocks noChangeAspect="1"/>
          </p:cNvPicPr>
          <p:nvPr/>
        </p:nvPicPr>
        <p:blipFill>
          <a:blip r:embed="rId3"/>
          <a:stretch>
            <a:fillRect/>
          </a:stretch>
        </p:blipFill>
        <p:spPr>
          <a:xfrm>
            <a:off x="4141520" y="2581156"/>
            <a:ext cx="3907125" cy="1663505"/>
          </a:xfrm>
          <a:prstGeom prst="rect">
            <a:avLst/>
          </a:prstGeom>
        </p:spPr>
      </p:pic>
    </p:spTree>
    <p:extLst>
      <p:ext uri="{BB962C8B-B14F-4D97-AF65-F5344CB8AC3E}">
        <p14:creationId xmlns:p14="http://schemas.microsoft.com/office/powerpoint/2010/main" val="35989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A51232-E31D-4601-9559-B55DD8C73DB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915708C-78AF-47EC-879E-71BABF1C10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0822929E-5F56-43A1-B92C-78E98458D5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2538F83-E797-4075-A4BE-212DA2895B5A}"/>
              </a:ext>
            </a:extLst>
          </p:cNvPr>
          <p:cNvSpPr>
            <a:spLocks noGrp="1"/>
          </p:cNvSpPr>
          <p:nvPr>
            <p:ph type="dt" sz="half" idx="10"/>
          </p:nvPr>
        </p:nvSpPr>
        <p:spPr/>
        <p:txBody>
          <a:bodyPr/>
          <a:lstStyle/>
          <a:p>
            <a:fld id="{9037E642-3E91-4264-920B-E3CC252149AC}" type="datetimeFigureOut">
              <a:rPr lang="nl-BE" smtClean="0"/>
              <a:t>29/03/2024</a:t>
            </a:fld>
            <a:endParaRPr lang="nl-BE"/>
          </a:p>
        </p:txBody>
      </p:sp>
      <p:sp>
        <p:nvSpPr>
          <p:cNvPr id="6" name="Tijdelijke aanduiding voor voettekst 5">
            <a:extLst>
              <a:ext uri="{FF2B5EF4-FFF2-40B4-BE49-F238E27FC236}">
                <a16:creationId xmlns:a16="http://schemas.microsoft.com/office/drawing/2014/main" id="{97DACA06-6B13-4398-BB00-EB706B15952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05E3744-41DA-4D9B-87A8-3A5BF485968C}"/>
              </a:ext>
            </a:extLst>
          </p:cNvPr>
          <p:cNvSpPr>
            <a:spLocks noGrp="1"/>
          </p:cNvSpPr>
          <p:nvPr>
            <p:ph type="sldNum" sz="quarter" idx="12"/>
          </p:nvPr>
        </p:nvSpPr>
        <p:spPr/>
        <p:txBody>
          <a:bodyPr/>
          <a:lstStyle/>
          <a:p>
            <a:fld id="{DEA0D124-DE72-421F-BDEC-DB810B1D2F06}" type="slidenum">
              <a:rPr lang="nl-BE" smtClean="0"/>
              <a:t>‹nr.›</a:t>
            </a:fld>
            <a:endParaRPr lang="nl-BE"/>
          </a:p>
        </p:txBody>
      </p:sp>
    </p:spTree>
    <p:extLst>
      <p:ext uri="{BB962C8B-B14F-4D97-AF65-F5344CB8AC3E}">
        <p14:creationId xmlns:p14="http://schemas.microsoft.com/office/powerpoint/2010/main" val="176760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8FEDC5C-39A9-4F42-9D63-0CDF032F0F2A}"/>
              </a:ext>
            </a:extLst>
          </p:cNvPr>
          <p:cNvSpPr>
            <a:spLocks noGrp="1"/>
          </p:cNvSpPr>
          <p:nvPr>
            <p:ph type="body" idx="1"/>
          </p:nvPr>
        </p:nvSpPr>
        <p:spPr>
          <a:xfrm>
            <a:off x="892955" y="1689904"/>
            <a:ext cx="9271808" cy="4367996"/>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titel 11">
            <a:extLst>
              <a:ext uri="{FF2B5EF4-FFF2-40B4-BE49-F238E27FC236}">
                <a16:creationId xmlns:a16="http://schemas.microsoft.com/office/drawing/2014/main" id="{022D48FD-522D-B54A-BF7E-1B9F11B94A88}"/>
              </a:ext>
            </a:extLst>
          </p:cNvPr>
          <p:cNvSpPr>
            <a:spLocks noGrp="1"/>
          </p:cNvSpPr>
          <p:nvPr>
            <p:ph type="title"/>
          </p:nvPr>
        </p:nvSpPr>
        <p:spPr>
          <a:xfrm>
            <a:off x="892955" y="531628"/>
            <a:ext cx="9271808" cy="983710"/>
          </a:xfrm>
          <a:prstGeom prst="rect">
            <a:avLst/>
          </a:prstGeom>
        </p:spPr>
        <p:txBody>
          <a:bodyPr vert="horz" lIns="91440" tIns="45720" rIns="91440" bIns="45720" rtlCol="0" anchor="b">
            <a:noAutofit/>
          </a:bodyPr>
          <a:lstStyle/>
          <a:p>
            <a:r>
              <a:rPr lang="nl-NL" dirty="0"/>
              <a:t>Klik om stijl te bewerken</a:t>
            </a:r>
            <a:endParaRPr lang="nl-BE" dirty="0"/>
          </a:p>
        </p:txBody>
      </p:sp>
    </p:spTree>
    <p:extLst>
      <p:ext uri="{BB962C8B-B14F-4D97-AF65-F5344CB8AC3E}">
        <p14:creationId xmlns:p14="http://schemas.microsoft.com/office/powerpoint/2010/main" val="3657719367"/>
      </p:ext>
    </p:extLst>
  </p:cSld>
  <p:clrMap bg1="lt1" tx1="dk1" bg2="lt2" tx2="dk2" accent1="accent1" accent2="accent2" accent3="accent3" accent4="accent4" accent5="accent5" accent6="accent6" hlink="hlink" folHlink="folHlink"/>
  <p:sldLayoutIdLst>
    <p:sldLayoutId id="2147483851" r:id="rId1"/>
    <p:sldLayoutId id="2147483850" r:id="rId2"/>
    <p:sldLayoutId id="2147483870" r:id="rId3"/>
    <p:sldLayoutId id="2147483853" r:id="rId4"/>
    <p:sldLayoutId id="2147483868" r:id="rId5"/>
    <p:sldLayoutId id="2147483869" r:id="rId6"/>
    <p:sldLayoutId id="2147483854" r:id="rId7"/>
    <p:sldLayoutId id="2147483867" r:id="rId8"/>
    <p:sldLayoutId id="2147483871" r:id="rId9"/>
  </p:sldLayoutIdLst>
  <p:hf hdr="0" dt="0"/>
  <p:txStyles>
    <p:titleStyle>
      <a:lvl1pPr algn="l" defTabSz="914400" rtl="0" eaLnBrk="1" latinLnBrk="0" hangingPunct="1">
        <a:lnSpc>
          <a:spcPct val="90000"/>
        </a:lnSpc>
        <a:spcBef>
          <a:spcPct val="0"/>
        </a:spcBef>
        <a:buNone/>
        <a:defRPr sz="3000" b="1" i="0" kern="1200">
          <a:solidFill>
            <a:schemeClr val="tx2"/>
          </a:solidFill>
          <a:latin typeface="Roboto" panose="02000000000000000000" pitchFamily="2" charset="0"/>
          <a:ea typeface="Roboto" panose="02000000000000000000" pitchFamily="2" charset="0"/>
          <a:cs typeface="Calibri" panose="020F0502020204030204" pitchFamily="34" charset="0"/>
        </a:defRPr>
      </a:lvl1pPr>
    </p:titleStyle>
    <p:bodyStyle>
      <a:lvl1pPr marL="231775" indent="-222250" algn="l" defTabSz="914400" rtl="0" eaLnBrk="1" latinLnBrk="0" hangingPunct="1">
        <a:lnSpc>
          <a:spcPct val="100000"/>
        </a:lnSpc>
        <a:spcBef>
          <a:spcPts val="1000"/>
        </a:spcBef>
        <a:buClr>
          <a:schemeClr val="tx1"/>
        </a:buClr>
        <a:buSzPct val="100000"/>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Calibri" panose="020F0502020204030204" pitchFamily="34" charset="0"/>
        </a:defRPr>
      </a:lvl1pPr>
      <a:lvl2pPr marL="454025" indent="-222250" algn="l" defTabSz="914400" rtl="0" eaLnBrk="1" latinLnBrk="0" hangingPunct="1">
        <a:lnSpc>
          <a:spcPct val="100000"/>
        </a:lnSpc>
        <a:spcBef>
          <a:spcPts val="500"/>
        </a:spcBef>
        <a:buClr>
          <a:schemeClr val="tx1"/>
        </a:buClr>
        <a:buSzPct val="100000"/>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Calibri" panose="020F0502020204030204" pitchFamily="34" charset="0"/>
        </a:defRPr>
      </a:lvl2pPr>
      <a:lvl3pPr marL="676275" indent="-222250" algn="l" defTabSz="914400" rtl="0" eaLnBrk="1" latinLnBrk="0" hangingPunct="1">
        <a:lnSpc>
          <a:spcPct val="100000"/>
        </a:lnSpc>
        <a:spcBef>
          <a:spcPts val="500"/>
        </a:spcBef>
        <a:buClr>
          <a:schemeClr val="tx1"/>
        </a:buClr>
        <a:buSzPct val="100000"/>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Calibri" panose="020F0502020204030204" pitchFamily="34" charset="0"/>
        </a:defRPr>
      </a:lvl3pPr>
      <a:lvl4pPr marL="676275" indent="-222250" algn="l" defTabSz="914400" rtl="0" eaLnBrk="1" latinLnBrk="0" hangingPunct="1">
        <a:lnSpc>
          <a:spcPct val="100000"/>
        </a:lnSpc>
        <a:spcBef>
          <a:spcPts val="500"/>
        </a:spcBef>
        <a:buClr>
          <a:schemeClr val="tx1"/>
        </a:buClr>
        <a:buSzPct val="100000"/>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Calibri" panose="020F0502020204030204" pitchFamily="34" charset="0"/>
        </a:defRPr>
      </a:lvl4pPr>
      <a:lvl5pPr marL="676275" indent="-222250" algn="l" defTabSz="914400" rtl="0" eaLnBrk="1" latinLnBrk="0" hangingPunct="1">
        <a:lnSpc>
          <a:spcPct val="100000"/>
        </a:lnSpc>
        <a:spcBef>
          <a:spcPts val="500"/>
        </a:spcBef>
        <a:buClr>
          <a:schemeClr val="tx1"/>
        </a:buClr>
        <a:buSzPct val="100000"/>
        <a:buFont typeface="Arial" panose="020B0604020202020204" pitchFamily="34" charset="0"/>
        <a:buChar char="•"/>
        <a:tabLst/>
        <a:defRPr sz="1800" b="0" i="0" kern="1200">
          <a:solidFill>
            <a:schemeClr val="tx1"/>
          </a:solidFill>
          <a:latin typeface="Roboto" panose="02000000000000000000" pitchFamily="2"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867">
          <p15:clr>
            <a:srgbClr val="F26B43"/>
          </p15:clr>
        </p15:guide>
        <p15:guide id="31" pos="551">
          <p15:clr>
            <a:srgbClr val="F26B43"/>
          </p15:clr>
        </p15:guide>
        <p15:guide id="34" orient="horz" pos="3816">
          <p15:clr>
            <a:srgbClr val="F26B43"/>
          </p15:clr>
        </p15:guide>
        <p15:guide id="35" pos="6403">
          <p15:clr>
            <a:srgbClr val="F26B43"/>
          </p15:clr>
        </p15:guide>
        <p15:guide id="36" pos="1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79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C17B9B-F985-ED50-C7D0-F33997DB53E9}"/>
              </a:ext>
            </a:extLst>
          </p:cNvPr>
          <p:cNvSpPr>
            <a:spLocks noGrp="1"/>
          </p:cNvSpPr>
          <p:nvPr>
            <p:ph type="title"/>
          </p:nvPr>
        </p:nvSpPr>
        <p:spPr/>
        <p:txBody>
          <a:bodyPr/>
          <a:lstStyle/>
          <a:p>
            <a:r>
              <a:rPr lang="nl-BE" dirty="0"/>
              <a:t>4. Waarden (n=247)</a:t>
            </a:r>
          </a:p>
        </p:txBody>
      </p:sp>
      <p:graphicFrame>
        <p:nvGraphicFramePr>
          <p:cNvPr id="2" name="Grafiek 1">
            <a:extLst>
              <a:ext uri="{FF2B5EF4-FFF2-40B4-BE49-F238E27FC236}">
                <a16:creationId xmlns:a16="http://schemas.microsoft.com/office/drawing/2014/main" id="{2EFE9EE4-4536-DF5F-4CD9-00FCB7CEB97B}"/>
              </a:ext>
            </a:extLst>
          </p:cNvPr>
          <p:cNvGraphicFramePr>
            <a:graphicFrameLocks/>
          </p:cNvGraphicFramePr>
          <p:nvPr>
            <p:extLst>
              <p:ext uri="{D42A27DB-BD31-4B8C-83A1-F6EECF244321}">
                <p14:modId xmlns:p14="http://schemas.microsoft.com/office/powerpoint/2010/main" val="3602318960"/>
              </p:ext>
            </p:extLst>
          </p:nvPr>
        </p:nvGraphicFramePr>
        <p:xfrm>
          <a:off x="3022546" y="1515338"/>
          <a:ext cx="7061344" cy="48110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a:extLst>
              <a:ext uri="{FF2B5EF4-FFF2-40B4-BE49-F238E27FC236}">
                <a16:creationId xmlns:a16="http://schemas.microsoft.com/office/drawing/2014/main" id="{96326298-B220-378D-8B12-6448B6F1BA06}"/>
              </a:ext>
            </a:extLst>
          </p:cNvPr>
          <p:cNvSpPr txBox="1"/>
          <p:nvPr/>
        </p:nvSpPr>
        <p:spPr>
          <a:xfrm>
            <a:off x="4013202" y="3424288"/>
            <a:ext cx="1533236" cy="369332"/>
          </a:xfrm>
          <a:prstGeom prst="rect">
            <a:avLst/>
          </a:prstGeom>
          <a:noFill/>
        </p:spPr>
        <p:txBody>
          <a:bodyPr wrap="square" rtlCol="0">
            <a:spAutoFit/>
          </a:bodyPr>
          <a:lstStyle/>
          <a:p>
            <a:pPr algn="ctr"/>
            <a:r>
              <a:rPr lang="nl-BE" dirty="0">
                <a:solidFill>
                  <a:srgbClr val="FF0000"/>
                </a:solidFill>
              </a:rPr>
              <a:t>21,2%</a:t>
            </a:r>
          </a:p>
        </p:txBody>
      </p:sp>
      <p:sp>
        <p:nvSpPr>
          <p:cNvPr id="5" name="Rechteraccolade 4">
            <a:extLst>
              <a:ext uri="{FF2B5EF4-FFF2-40B4-BE49-F238E27FC236}">
                <a16:creationId xmlns:a16="http://schemas.microsoft.com/office/drawing/2014/main" id="{D71BBA77-536B-8C9D-1AF4-A0E2698A82D8}"/>
              </a:ext>
            </a:extLst>
          </p:cNvPr>
          <p:cNvSpPr/>
          <p:nvPr/>
        </p:nvSpPr>
        <p:spPr>
          <a:xfrm rot="16200000">
            <a:off x="4595155" y="3133159"/>
            <a:ext cx="369331" cy="1690253"/>
          </a:xfrm>
          <a:prstGeom prst="rightBrace">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BE">
              <a:solidFill>
                <a:srgbClr val="FF0000"/>
              </a:solidFill>
            </a:endParaRPr>
          </a:p>
        </p:txBody>
      </p:sp>
      <p:sp>
        <p:nvSpPr>
          <p:cNvPr id="6" name="Tekstvak 5">
            <a:extLst>
              <a:ext uri="{FF2B5EF4-FFF2-40B4-BE49-F238E27FC236}">
                <a16:creationId xmlns:a16="http://schemas.microsoft.com/office/drawing/2014/main" id="{28ADBBF2-7817-ACA1-85D5-FA5C5B019308}"/>
              </a:ext>
            </a:extLst>
          </p:cNvPr>
          <p:cNvSpPr txBox="1"/>
          <p:nvPr/>
        </p:nvSpPr>
        <p:spPr>
          <a:xfrm>
            <a:off x="5051621" y="6441232"/>
            <a:ext cx="3003194" cy="276999"/>
          </a:xfrm>
          <a:prstGeom prst="rect">
            <a:avLst/>
          </a:prstGeom>
          <a:noFill/>
        </p:spPr>
        <p:txBody>
          <a:bodyPr wrap="none" rtlCol="0">
            <a:spAutoFit/>
          </a:bodyPr>
          <a:lstStyle/>
          <a:p>
            <a:r>
              <a:rPr lang="nl-BE" sz="1200" dirty="0"/>
              <a:t>Weergave in % van de 247 respondenten</a:t>
            </a:r>
          </a:p>
        </p:txBody>
      </p:sp>
    </p:spTree>
    <p:extLst>
      <p:ext uri="{BB962C8B-B14F-4D97-AF65-F5344CB8AC3E}">
        <p14:creationId xmlns:p14="http://schemas.microsoft.com/office/powerpoint/2010/main" val="359003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EAA153-E91A-7823-4A9E-913548218721}"/>
              </a:ext>
            </a:extLst>
          </p:cNvPr>
          <p:cNvSpPr>
            <a:spLocks noGrp="1"/>
          </p:cNvSpPr>
          <p:nvPr>
            <p:ph type="title"/>
          </p:nvPr>
        </p:nvSpPr>
        <p:spPr/>
        <p:txBody>
          <a:bodyPr/>
          <a:lstStyle/>
          <a:p>
            <a:r>
              <a:rPr lang="nl-BE" dirty="0"/>
              <a:t>Ik vind het belangrijk dat </a:t>
            </a:r>
            <a:r>
              <a:rPr lang="nl-BE" u="sng" dirty="0"/>
              <a:t>men</a:t>
            </a:r>
            <a:r>
              <a:rPr lang="nl-BE" dirty="0"/>
              <a:t> bij G-sport Vlaanderen terecht kan voor… (n=247)</a:t>
            </a:r>
          </a:p>
        </p:txBody>
      </p:sp>
      <p:graphicFrame>
        <p:nvGraphicFramePr>
          <p:cNvPr id="6" name="Grafiek 5">
            <a:extLst>
              <a:ext uri="{FF2B5EF4-FFF2-40B4-BE49-F238E27FC236}">
                <a16:creationId xmlns:a16="http://schemas.microsoft.com/office/drawing/2014/main" id="{1E817CDA-1A02-A51D-778A-2FBF3921B8CB}"/>
              </a:ext>
            </a:extLst>
          </p:cNvPr>
          <p:cNvGraphicFramePr>
            <a:graphicFrameLocks/>
          </p:cNvGraphicFramePr>
          <p:nvPr>
            <p:extLst>
              <p:ext uri="{D42A27DB-BD31-4B8C-83A1-F6EECF244321}">
                <p14:modId xmlns:p14="http://schemas.microsoft.com/office/powerpoint/2010/main" val="2119030848"/>
              </p:ext>
            </p:extLst>
          </p:nvPr>
        </p:nvGraphicFramePr>
        <p:xfrm>
          <a:off x="2540001" y="1616364"/>
          <a:ext cx="7223088" cy="459971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vak 1">
            <a:extLst>
              <a:ext uri="{FF2B5EF4-FFF2-40B4-BE49-F238E27FC236}">
                <a16:creationId xmlns:a16="http://schemas.microsoft.com/office/drawing/2014/main" id="{F9198018-B19B-C0F1-DFDB-8778A43C23E4}"/>
              </a:ext>
            </a:extLst>
          </p:cNvPr>
          <p:cNvSpPr txBox="1"/>
          <p:nvPr/>
        </p:nvSpPr>
        <p:spPr>
          <a:xfrm>
            <a:off x="6883735" y="2837794"/>
            <a:ext cx="5308265" cy="3492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i="1" dirty="0"/>
              <a:t>46</a:t>
            </a:r>
            <a:r>
              <a:rPr lang="nl-BE" sz="1100" i="1" dirty="0">
                <a:solidFill>
                  <a:schemeClr val="tx1"/>
                </a:solidFill>
              </a:rPr>
              <a:t>% bij </a:t>
            </a:r>
            <a:r>
              <a:rPr lang="nl-BE" i="1" dirty="0"/>
              <a:t>sporters</a:t>
            </a:r>
            <a:r>
              <a:rPr lang="nl-BE" sz="1100" i="1" dirty="0">
                <a:solidFill>
                  <a:schemeClr val="tx1"/>
                </a:solidFill>
              </a:rPr>
              <a:t> (45 van de 98 invullers) – “hulp wanneer ik zelf geen sport vind”</a:t>
            </a:r>
          </a:p>
        </p:txBody>
      </p:sp>
      <p:sp>
        <p:nvSpPr>
          <p:cNvPr id="5" name="Tekstvak 4">
            <a:extLst>
              <a:ext uri="{FF2B5EF4-FFF2-40B4-BE49-F238E27FC236}">
                <a16:creationId xmlns:a16="http://schemas.microsoft.com/office/drawing/2014/main" id="{2978EE70-11CE-A464-82EC-0A9F6770D714}"/>
              </a:ext>
            </a:extLst>
          </p:cNvPr>
          <p:cNvSpPr txBox="1"/>
          <p:nvPr/>
        </p:nvSpPr>
        <p:spPr>
          <a:xfrm>
            <a:off x="3758388" y="6216074"/>
            <a:ext cx="6004701" cy="461665"/>
          </a:xfrm>
          <a:prstGeom prst="rect">
            <a:avLst/>
          </a:prstGeom>
          <a:noFill/>
        </p:spPr>
        <p:txBody>
          <a:bodyPr wrap="square" rtlCol="0">
            <a:spAutoFit/>
          </a:bodyPr>
          <a:lstStyle/>
          <a:p>
            <a:r>
              <a:rPr lang="nl-BE" sz="1200" dirty="0"/>
              <a:t>Weergave in % van de 247 respondenten; respondenten moesten minstens één aanduiden, en konden zo veel aanduiden als ze wilden</a:t>
            </a:r>
          </a:p>
        </p:txBody>
      </p:sp>
      <p:sp>
        <p:nvSpPr>
          <p:cNvPr id="7" name="Tekstvak 6">
            <a:extLst>
              <a:ext uri="{FF2B5EF4-FFF2-40B4-BE49-F238E27FC236}">
                <a16:creationId xmlns:a16="http://schemas.microsoft.com/office/drawing/2014/main" id="{44E80457-30C6-19C6-185D-497AC73DB2D7}"/>
              </a:ext>
            </a:extLst>
          </p:cNvPr>
          <p:cNvSpPr txBox="1"/>
          <p:nvPr/>
        </p:nvSpPr>
        <p:spPr>
          <a:xfrm>
            <a:off x="6760738" y="3288030"/>
            <a:ext cx="3956649" cy="28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100" i="1" dirty="0">
                <a:solidFill>
                  <a:schemeClr val="tx1"/>
                </a:solidFill>
              </a:rPr>
              <a:t>68% bij federatiemedewerkers (15 van de 22 invullers)</a:t>
            </a:r>
          </a:p>
        </p:txBody>
      </p:sp>
    </p:spTree>
    <p:extLst>
      <p:ext uri="{BB962C8B-B14F-4D97-AF65-F5344CB8AC3E}">
        <p14:creationId xmlns:p14="http://schemas.microsoft.com/office/powerpoint/2010/main" val="390421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EAA153-E91A-7823-4A9E-913548218721}"/>
              </a:ext>
            </a:extLst>
          </p:cNvPr>
          <p:cNvSpPr>
            <a:spLocks noGrp="1"/>
          </p:cNvSpPr>
          <p:nvPr>
            <p:ph type="title"/>
          </p:nvPr>
        </p:nvSpPr>
        <p:spPr/>
        <p:txBody>
          <a:bodyPr/>
          <a:lstStyle/>
          <a:p>
            <a:r>
              <a:rPr lang="nl-BE" dirty="0"/>
              <a:t>Ik vind het belangrijk dat </a:t>
            </a:r>
            <a:r>
              <a:rPr lang="nl-BE" u="sng" dirty="0"/>
              <a:t>men</a:t>
            </a:r>
            <a:r>
              <a:rPr lang="nl-BE" dirty="0"/>
              <a:t> bij G-sport Vlaanderen terecht kan voor… (n=247)</a:t>
            </a:r>
          </a:p>
        </p:txBody>
      </p:sp>
      <p:sp>
        <p:nvSpPr>
          <p:cNvPr id="4" name="Tekstvak 3">
            <a:extLst>
              <a:ext uri="{FF2B5EF4-FFF2-40B4-BE49-F238E27FC236}">
                <a16:creationId xmlns:a16="http://schemas.microsoft.com/office/drawing/2014/main" id="{4A765113-A138-70A8-98E8-6CDBBE05BD8F}"/>
              </a:ext>
            </a:extLst>
          </p:cNvPr>
          <p:cNvSpPr txBox="1"/>
          <p:nvPr/>
        </p:nvSpPr>
        <p:spPr>
          <a:xfrm>
            <a:off x="2941673" y="1905000"/>
            <a:ext cx="7223089" cy="3970318"/>
          </a:xfrm>
          <a:prstGeom prst="rect">
            <a:avLst/>
          </a:prstGeom>
          <a:noFill/>
        </p:spPr>
        <p:txBody>
          <a:bodyPr wrap="square" rtlCol="0">
            <a:spAutoFit/>
          </a:bodyPr>
          <a:lstStyle/>
          <a:p>
            <a:r>
              <a:rPr lang="nl-BE" b="1" dirty="0"/>
              <a:t>Interpretatie:</a:t>
            </a:r>
          </a:p>
          <a:p>
            <a:endParaRPr lang="nl-BE" dirty="0"/>
          </a:p>
          <a:p>
            <a:r>
              <a:rPr lang="nl-BE" b="1" dirty="0"/>
              <a:t>Classificatie, toeleiding en federatie-ondersteuning </a:t>
            </a:r>
            <a:r>
              <a:rPr lang="nl-BE" dirty="0"/>
              <a:t>worden door de meerderheid van de invullers niet meteen als een taak van G-sport Vlaanderen gezien. Of ze vinden het in elk geval niet belangrijk dat ze hiervoor bij G-sport Vlaanderen terecht kunnen</a:t>
            </a:r>
          </a:p>
          <a:p>
            <a:endParaRPr lang="nl-BE" dirty="0"/>
          </a:p>
          <a:p>
            <a:pPr marL="285750" indent="-285750">
              <a:buFont typeface="Wingdings" panose="05000000000000000000" pitchFamily="2" charset="2"/>
              <a:buChar char="à"/>
            </a:pPr>
            <a:r>
              <a:rPr lang="nl-BE" dirty="0">
                <a:sym typeface="Wingdings" panose="05000000000000000000" pitchFamily="2" charset="2"/>
              </a:rPr>
              <a:t>Dit kan zijn doordat ze deze zaken niet van toepassing vinden op zichzelf, en het daarom niet belangrijk vinden.</a:t>
            </a:r>
          </a:p>
          <a:p>
            <a:endParaRPr lang="nl-BE" dirty="0">
              <a:sym typeface="Wingdings" panose="05000000000000000000" pitchFamily="2" charset="2"/>
            </a:endParaRPr>
          </a:p>
          <a:p>
            <a:pPr marL="285750" indent="-285750">
              <a:buFont typeface="Wingdings" panose="05000000000000000000" pitchFamily="2" charset="2"/>
              <a:buChar char="à"/>
            </a:pPr>
            <a:r>
              <a:rPr lang="nl-BE" dirty="0"/>
              <a:t>Of omdat ze dit geen taak van G-sport Vlaanderen vinden.</a:t>
            </a:r>
          </a:p>
          <a:p>
            <a:endParaRPr lang="nl-BE" dirty="0"/>
          </a:p>
          <a:p>
            <a:endParaRPr lang="nl-BE" dirty="0"/>
          </a:p>
          <a:p>
            <a:endParaRPr lang="nl-BE" dirty="0"/>
          </a:p>
        </p:txBody>
      </p:sp>
    </p:spTree>
    <p:extLst>
      <p:ext uri="{BB962C8B-B14F-4D97-AF65-F5344CB8AC3E}">
        <p14:creationId xmlns:p14="http://schemas.microsoft.com/office/powerpoint/2010/main" val="179069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AA23F-A5F3-5385-13A5-F822BC98DB09}"/>
              </a:ext>
            </a:extLst>
          </p:cNvPr>
          <p:cNvSpPr>
            <a:spLocks noGrp="1"/>
          </p:cNvSpPr>
          <p:nvPr>
            <p:ph type="title"/>
          </p:nvPr>
        </p:nvSpPr>
        <p:spPr/>
        <p:txBody>
          <a:bodyPr/>
          <a:lstStyle/>
          <a:p>
            <a:r>
              <a:rPr lang="nl-BE" dirty="0"/>
              <a:t>Specifieke algemene tevredenheidsvragen (n=247)</a:t>
            </a:r>
          </a:p>
        </p:txBody>
      </p:sp>
      <p:graphicFrame>
        <p:nvGraphicFramePr>
          <p:cNvPr id="4" name="Grafiek 3">
            <a:extLst>
              <a:ext uri="{FF2B5EF4-FFF2-40B4-BE49-F238E27FC236}">
                <a16:creationId xmlns:a16="http://schemas.microsoft.com/office/drawing/2014/main" id="{D236F891-8891-6ACF-E9EF-95A7C2D56547}"/>
              </a:ext>
            </a:extLst>
          </p:cNvPr>
          <p:cNvGraphicFramePr>
            <a:graphicFrameLocks/>
          </p:cNvGraphicFramePr>
          <p:nvPr>
            <p:extLst>
              <p:ext uri="{D42A27DB-BD31-4B8C-83A1-F6EECF244321}">
                <p14:modId xmlns:p14="http://schemas.microsoft.com/office/powerpoint/2010/main" val="1918110665"/>
              </p:ext>
            </p:extLst>
          </p:nvPr>
        </p:nvGraphicFramePr>
        <p:xfrm>
          <a:off x="0" y="2085974"/>
          <a:ext cx="10828760" cy="38955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8CDDD995-94B3-5A7F-F23D-F1BC74AA513E}"/>
              </a:ext>
            </a:extLst>
          </p:cNvPr>
          <p:cNvSpPr txBox="1"/>
          <p:nvPr/>
        </p:nvSpPr>
        <p:spPr>
          <a:xfrm>
            <a:off x="6666270" y="1947474"/>
            <a:ext cx="3003194" cy="276999"/>
          </a:xfrm>
          <a:prstGeom prst="rect">
            <a:avLst/>
          </a:prstGeom>
          <a:noFill/>
        </p:spPr>
        <p:txBody>
          <a:bodyPr wrap="none" rtlCol="0">
            <a:spAutoFit/>
          </a:bodyPr>
          <a:lstStyle/>
          <a:p>
            <a:r>
              <a:rPr lang="nl-BE" sz="1200" dirty="0"/>
              <a:t>Weergave in % van de 247 respondenten</a:t>
            </a:r>
          </a:p>
        </p:txBody>
      </p:sp>
    </p:spTree>
    <p:extLst>
      <p:ext uri="{BB962C8B-B14F-4D97-AF65-F5344CB8AC3E}">
        <p14:creationId xmlns:p14="http://schemas.microsoft.com/office/powerpoint/2010/main" val="288767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AA23F-A5F3-5385-13A5-F822BC98DB09}"/>
              </a:ext>
            </a:extLst>
          </p:cNvPr>
          <p:cNvSpPr>
            <a:spLocks noGrp="1"/>
          </p:cNvSpPr>
          <p:nvPr>
            <p:ph type="title"/>
          </p:nvPr>
        </p:nvSpPr>
        <p:spPr/>
        <p:txBody>
          <a:bodyPr/>
          <a:lstStyle/>
          <a:p>
            <a:r>
              <a:rPr lang="nl-BE" dirty="0"/>
              <a:t>Specifieke algemene tevredenheidsvragen (n=247)</a:t>
            </a:r>
          </a:p>
        </p:txBody>
      </p:sp>
      <p:sp>
        <p:nvSpPr>
          <p:cNvPr id="2" name="Tekstvak 1">
            <a:extLst>
              <a:ext uri="{FF2B5EF4-FFF2-40B4-BE49-F238E27FC236}">
                <a16:creationId xmlns:a16="http://schemas.microsoft.com/office/drawing/2014/main" id="{E9CCCAFC-2C76-2CE6-FD7E-A42F983E24D3}"/>
              </a:ext>
            </a:extLst>
          </p:cNvPr>
          <p:cNvSpPr txBox="1"/>
          <p:nvPr/>
        </p:nvSpPr>
        <p:spPr>
          <a:xfrm>
            <a:off x="1045029" y="1905000"/>
            <a:ext cx="9119733" cy="2585323"/>
          </a:xfrm>
          <a:prstGeom prst="rect">
            <a:avLst/>
          </a:prstGeom>
          <a:noFill/>
        </p:spPr>
        <p:txBody>
          <a:bodyPr wrap="square" rtlCol="0">
            <a:spAutoFit/>
          </a:bodyPr>
          <a:lstStyle/>
          <a:p>
            <a:r>
              <a:rPr lang="nl-BE" b="1" dirty="0"/>
              <a:t>Interpretatie:</a:t>
            </a:r>
          </a:p>
          <a:p>
            <a:endParaRPr lang="nl-BE" dirty="0"/>
          </a:p>
          <a:p>
            <a:r>
              <a:rPr lang="nl-BE" dirty="0"/>
              <a:t>Antwoorden over het algemeen zeer positief.</a:t>
            </a:r>
          </a:p>
          <a:p>
            <a:endParaRPr lang="nl-BE" dirty="0"/>
          </a:p>
          <a:p>
            <a:r>
              <a:rPr lang="nl-BE" dirty="0"/>
              <a:t>Enkel het onderscheid tussen Sport Vlaanderen en G-sport Vlaanderen is voor 1 op 5 niet helemaal duidelijk.</a:t>
            </a:r>
          </a:p>
          <a:p>
            <a:endParaRPr lang="nl-BE" dirty="0"/>
          </a:p>
          <a:p>
            <a:endParaRPr lang="nl-BE" dirty="0"/>
          </a:p>
          <a:p>
            <a:endParaRPr lang="nl-BE" dirty="0"/>
          </a:p>
        </p:txBody>
      </p:sp>
    </p:spTree>
    <p:extLst>
      <p:ext uri="{BB962C8B-B14F-4D97-AF65-F5344CB8AC3E}">
        <p14:creationId xmlns:p14="http://schemas.microsoft.com/office/powerpoint/2010/main" val="405491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74392AC-52A6-1AF4-DC49-AEB4833C5DC9}"/>
              </a:ext>
            </a:extLst>
          </p:cNvPr>
          <p:cNvSpPr>
            <a:spLocks noGrp="1"/>
          </p:cNvSpPr>
          <p:nvPr>
            <p:ph type="title"/>
          </p:nvPr>
        </p:nvSpPr>
        <p:spPr/>
        <p:txBody>
          <a:bodyPr/>
          <a:lstStyle/>
          <a:p>
            <a:r>
              <a:rPr lang="nl-BE" dirty="0"/>
              <a:t>Contact met de medewerkers (n=116)</a:t>
            </a:r>
          </a:p>
        </p:txBody>
      </p:sp>
      <p:graphicFrame>
        <p:nvGraphicFramePr>
          <p:cNvPr id="4" name="Tijdelijke aanduiding voor inhoud 3">
            <a:extLst>
              <a:ext uri="{FF2B5EF4-FFF2-40B4-BE49-F238E27FC236}">
                <a16:creationId xmlns:a16="http://schemas.microsoft.com/office/drawing/2014/main" id="{E39698C5-7859-1099-5987-7F44E7DF11BD}"/>
              </a:ext>
            </a:extLst>
          </p:cNvPr>
          <p:cNvGraphicFramePr>
            <a:graphicFrameLocks noGrp="1"/>
          </p:cNvGraphicFramePr>
          <p:nvPr>
            <p:ph idx="1"/>
            <p:extLst>
              <p:ext uri="{D42A27DB-BD31-4B8C-83A1-F6EECF244321}">
                <p14:modId xmlns:p14="http://schemas.microsoft.com/office/powerpoint/2010/main" val="3901248966"/>
              </p:ext>
            </p:extLst>
          </p:nvPr>
        </p:nvGraphicFramePr>
        <p:xfrm>
          <a:off x="874713" y="1677988"/>
          <a:ext cx="9947258"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75CBDBDD-125B-6AA1-56EE-5B8C3842FC07}"/>
              </a:ext>
            </a:extLst>
          </p:cNvPr>
          <p:cNvSpPr txBox="1"/>
          <p:nvPr/>
        </p:nvSpPr>
        <p:spPr>
          <a:xfrm>
            <a:off x="4818616" y="6500620"/>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10345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8515BE-70E7-116A-A707-D9B73A547C62}"/>
              </a:ext>
            </a:extLst>
          </p:cNvPr>
          <p:cNvSpPr>
            <a:spLocks noGrp="1"/>
          </p:cNvSpPr>
          <p:nvPr>
            <p:ph type="title"/>
          </p:nvPr>
        </p:nvSpPr>
        <p:spPr/>
        <p:txBody>
          <a:bodyPr/>
          <a:lstStyle/>
          <a:p>
            <a:r>
              <a:rPr lang="nl-BE" dirty="0"/>
              <a:t>Fair Play (n=63)</a:t>
            </a:r>
          </a:p>
        </p:txBody>
      </p:sp>
      <p:sp>
        <p:nvSpPr>
          <p:cNvPr id="5" name="Tekstvak 4">
            <a:extLst>
              <a:ext uri="{FF2B5EF4-FFF2-40B4-BE49-F238E27FC236}">
                <a16:creationId xmlns:a16="http://schemas.microsoft.com/office/drawing/2014/main" id="{1B21FC5B-2451-1862-37CD-7A4FA25BE931}"/>
              </a:ext>
            </a:extLst>
          </p:cNvPr>
          <p:cNvSpPr txBox="1"/>
          <p:nvPr/>
        </p:nvSpPr>
        <p:spPr>
          <a:xfrm>
            <a:off x="4818616" y="6500620"/>
            <a:ext cx="2620076" cy="276999"/>
          </a:xfrm>
          <a:prstGeom prst="rect">
            <a:avLst/>
          </a:prstGeom>
          <a:noFill/>
        </p:spPr>
        <p:txBody>
          <a:bodyPr wrap="none" rtlCol="0">
            <a:spAutoFit/>
          </a:bodyPr>
          <a:lstStyle/>
          <a:p>
            <a:r>
              <a:rPr lang="nl-BE" sz="1200" dirty="0"/>
              <a:t>Weergave in % van n respondenten</a:t>
            </a:r>
          </a:p>
        </p:txBody>
      </p:sp>
      <p:graphicFrame>
        <p:nvGraphicFramePr>
          <p:cNvPr id="7" name="Tijdelijke aanduiding voor inhoud 6">
            <a:extLst>
              <a:ext uri="{FF2B5EF4-FFF2-40B4-BE49-F238E27FC236}">
                <a16:creationId xmlns:a16="http://schemas.microsoft.com/office/drawing/2014/main" id="{85EBCB3A-CADF-9B50-EA0A-AA75809EB7B9}"/>
              </a:ext>
            </a:extLst>
          </p:cNvPr>
          <p:cNvGraphicFramePr>
            <a:graphicFrameLocks noGrp="1"/>
          </p:cNvGraphicFramePr>
          <p:nvPr>
            <p:ph idx="1"/>
            <p:extLst>
              <p:ext uri="{D42A27DB-BD31-4B8C-83A1-F6EECF244321}">
                <p14:modId xmlns:p14="http://schemas.microsoft.com/office/powerpoint/2010/main" val="1425861218"/>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66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3607-EF8D-5026-FAC1-9BD4529CA85F}"/>
              </a:ext>
            </a:extLst>
          </p:cNvPr>
          <p:cNvSpPr>
            <a:spLocks noGrp="1"/>
          </p:cNvSpPr>
          <p:nvPr>
            <p:ph type="ctrTitle"/>
          </p:nvPr>
        </p:nvSpPr>
        <p:spPr>
          <a:xfrm>
            <a:off x="926275" y="1733908"/>
            <a:ext cx="10764982" cy="2124123"/>
          </a:xfrm>
        </p:spPr>
        <p:txBody>
          <a:bodyPr/>
          <a:lstStyle/>
          <a:p>
            <a:r>
              <a:rPr lang="nl-BE" dirty="0"/>
              <a:t>2. CLUB(ONDERSTEUNING)</a:t>
            </a:r>
          </a:p>
        </p:txBody>
      </p:sp>
    </p:spTree>
    <p:extLst>
      <p:ext uri="{BB962C8B-B14F-4D97-AF65-F5344CB8AC3E}">
        <p14:creationId xmlns:p14="http://schemas.microsoft.com/office/powerpoint/2010/main" val="18890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5C2C99F-B45F-EF33-3080-1E14A7391D72}"/>
              </a:ext>
            </a:extLst>
          </p:cNvPr>
          <p:cNvSpPr>
            <a:spLocks noGrp="1"/>
          </p:cNvSpPr>
          <p:nvPr>
            <p:ph idx="1"/>
          </p:nvPr>
        </p:nvSpPr>
        <p:spPr/>
        <p:txBody>
          <a:bodyPr/>
          <a:lstStyle/>
          <a:p>
            <a:r>
              <a:rPr lang="nl-BE" dirty="0"/>
              <a:t>32% van de clubs biedt competitie aan</a:t>
            </a:r>
          </a:p>
          <a:p>
            <a:r>
              <a:rPr lang="nl-BE" dirty="0"/>
              <a:t>43% van de clubs biedt recreatieve competitie aan</a:t>
            </a:r>
          </a:p>
          <a:p>
            <a:r>
              <a:rPr lang="nl-BE" dirty="0"/>
              <a:t>93% van de clubs biedt recreatief sporten aan</a:t>
            </a:r>
          </a:p>
          <a:p>
            <a:r>
              <a:rPr lang="nl-BE" dirty="0"/>
              <a:t>41% heeft een aanbod voor jeugd</a:t>
            </a:r>
          </a:p>
          <a:p>
            <a:endParaRPr lang="nl-BE" dirty="0"/>
          </a:p>
          <a:p>
            <a:r>
              <a:rPr lang="nl-BE" dirty="0"/>
              <a:t>36% van de clubs is verbonden aan een GGZ</a:t>
            </a:r>
          </a:p>
          <a:p>
            <a:r>
              <a:rPr lang="nl-BE" dirty="0"/>
              <a:t>16% van de clubs is verbonden aan een andere zorgsetting </a:t>
            </a:r>
          </a:p>
          <a:p>
            <a:r>
              <a:rPr lang="nl-BE" dirty="0"/>
              <a:t>48% van de clubs is niet verbonden aan een zorgsetting</a:t>
            </a:r>
          </a:p>
          <a:p>
            <a:endParaRPr lang="nl-BE" dirty="0"/>
          </a:p>
          <a:p>
            <a:endParaRPr lang="nl-BE" dirty="0"/>
          </a:p>
        </p:txBody>
      </p:sp>
      <p:sp>
        <p:nvSpPr>
          <p:cNvPr id="3" name="Titel 2">
            <a:extLst>
              <a:ext uri="{FF2B5EF4-FFF2-40B4-BE49-F238E27FC236}">
                <a16:creationId xmlns:a16="http://schemas.microsoft.com/office/drawing/2014/main" id="{CF2AA734-3FF8-491C-145F-C7AEFFC37D29}"/>
              </a:ext>
            </a:extLst>
          </p:cNvPr>
          <p:cNvSpPr>
            <a:spLocks noGrp="1"/>
          </p:cNvSpPr>
          <p:nvPr>
            <p:ph type="title"/>
          </p:nvPr>
        </p:nvSpPr>
        <p:spPr/>
        <p:txBody>
          <a:bodyPr/>
          <a:lstStyle/>
          <a:p>
            <a:r>
              <a:rPr lang="nl-BE" dirty="0"/>
              <a:t>Algemeen (n=56)</a:t>
            </a:r>
          </a:p>
        </p:txBody>
      </p:sp>
    </p:spTree>
    <p:extLst>
      <p:ext uri="{BB962C8B-B14F-4D97-AF65-F5344CB8AC3E}">
        <p14:creationId xmlns:p14="http://schemas.microsoft.com/office/powerpoint/2010/main" val="231687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0E7ED-ADBE-9545-9700-A8450D575140}"/>
              </a:ext>
            </a:extLst>
          </p:cNvPr>
          <p:cNvSpPr>
            <a:spLocks noGrp="1"/>
          </p:cNvSpPr>
          <p:nvPr>
            <p:ph type="title"/>
          </p:nvPr>
        </p:nvSpPr>
        <p:spPr/>
        <p:txBody>
          <a:bodyPr/>
          <a:lstStyle/>
          <a:p>
            <a:r>
              <a:rPr lang="nl-BE" dirty="0"/>
              <a:t>Algemene tevredenheid</a:t>
            </a:r>
          </a:p>
        </p:txBody>
      </p:sp>
      <p:graphicFrame>
        <p:nvGraphicFramePr>
          <p:cNvPr id="4" name="Tijdelijke aanduiding voor inhoud 3">
            <a:extLst>
              <a:ext uri="{FF2B5EF4-FFF2-40B4-BE49-F238E27FC236}">
                <a16:creationId xmlns:a16="http://schemas.microsoft.com/office/drawing/2014/main" id="{9C7A2251-F085-EF24-B19E-9577DF290B8A}"/>
              </a:ext>
            </a:extLst>
          </p:cNvPr>
          <p:cNvGraphicFramePr>
            <a:graphicFrameLocks noGrp="1"/>
          </p:cNvGraphicFramePr>
          <p:nvPr>
            <p:ph idx="1"/>
            <p:extLst>
              <p:ext uri="{D42A27DB-BD31-4B8C-83A1-F6EECF244321}">
                <p14:modId xmlns:p14="http://schemas.microsoft.com/office/powerpoint/2010/main" val="1683280185"/>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B1CE0063-AF72-558C-D1FD-F26798D9EBAC}"/>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56 respondenten</a:t>
            </a:r>
          </a:p>
        </p:txBody>
      </p:sp>
    </p:spTree>
    <p:extLst>
      <p:ext uri="{BB962C8B-B14F-4D97-AF65-F5344CB8AC3E}">
        <p14:creationId xmlns:p14="http://schemas.microsoft.com/office/powerpoint/2010/main" val="146688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6375C-419A-629E-FCE1-5A7CE00400BB}"/>
              </a:ext>
            </a:extLst>
          </p:cNvPr>
          <p:cNvSpPr>
            <a:spLocks noGrp="1"/>
          </p:cNvSpPr>
          <p:nvPr>
            <p:ph type="ctrTitle"/>
          </p:nvPr>
        </p:nvSpPr>
        <p:spPr>
          <a:xfrm>
            <a:off x="1577227" y="1733908"/>
            <a:ext cx="8916602" cy="2124123"/>
          </a:xfrm>
        </p:spPr>
        <p:txBody>
          <a:bodyPr/>
          <a:lstStyle/>
          <a:p>
            <a:r>
              <a:rPr lang="nl-BE" dirty="0"/>
              <a:t>A. Stakeholderbevraging: kwantitatief </a:t>
            </a:r>
          </a:p>
        </p:txBody>
      </p:sp>
    </p:spTree>
    <p:extLst>
      <p:ext uri="{BB962C8B-B14F-4D97-AF65-F5344CB8AC3E}">
        <p14:creationId xmlns:p14="http://schemas.microsoft.com/office/powerpoint/2010/main" val="236323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0E7ED-ADBE-9545-9700-A8450D575140}"/>
              </a:ext>
            </a:extLst>
          </p:cNvPr>
          <p:cNvSpPr>
            <a:spLocks noGrp="1"/>
          </p:cNvSpPr>
          <p:nvPr>
            <p:ph type="title"/>
          </p:nvPr>
        </p:nvSpPr>
        <p:spPr/>
        <p:txBody>
          <a:bodyPr/>
          <a:lstStyle/>
          <a:p>
            <a:r>
              <a:rPr lang="nl-BE" dirty="0"/>
              <a:t>Tevredenheid en kennis </a:t>
            </a:r>
            <a:r>
              <a:rPr lang="nl-BE" dirty="0" err="1"/>
              <a:t>ondersteuningsprojeccten</a:t>
            </a:r>
            <a:endParaRPr lang="nl-BE" dirty="0"/>
          </a:p>
        </p:txBody>
      </p:sp>
      <p:sp>
        <p:nvSpPr>
          <p:cNvPr id="5" name="Tekstvak 4">
            <a:extLst>
              <a:ext uri="{FF2B5EF4-FFF2-40B4-BE49-F238E27FC236}">
                <a16:creationId xmlns:a16="http://schemas.microsoft.com/office/drawing/2014/main" id="{B1CE0063-AF72-558C-D1FD-F26798D9EBAC}"/>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56 respondenten</a:t>
            </a:r>
          </a:p>
        </p:txBody>
      </p:sp>
      <p:graphicFrame>
        <p:nvGraphicFramePr>
          <p:cNvPr id="8" name="Tijdelijke aanduiding voor inhoud 7">
            <a:extLst>
              <a:ext uri="{FF2B5EF4-FFF2-40B4-BE49-F238E27FC236}">
                <a16:creationId xmlns:a16="http://schemas.microsoft.com/office/drawing/2014/main" id="{9443A31E-E4EC-3942-0A33-A992F771D360}"/>
              </a:ext>
            </a:extLst>
          </p:cNvPr>
          <p:cNvGraphicFramePr>
            <a:graphicFrameLocks noGrp="1"/>
          </p:cNvGraphicFramePr>
          <p:nvPr>
            <p:ph idx="1"/>
            <p:extLst>
              <p:ext uri="{D42A27DB-BD31-4B8C-83A1-F6EECF244321}">
                <p14:modId xmlns:p14="http://schemas.microsoft.com/office/powerpoint/2010/main" val="2034301461"/>
              </p:ext>
            </p:extLst>
          </p:nvPr>
        </p:nvGraphicFramePr>
        <p:xfrm>
          <a:off x="874712" y="1677988"/>
          <a:ext cx="9815283" cy="4379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339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527EA2-8941-18ED-0EE5-B0E1DE6931D0}"/>
              </a:ext>
            </a:extLst>
          </p:cNvPr>
          <p:cNvSpPr>
            <a:spLocks noGrp="1"/>
          </p:cNvSpPr>
          <p:nvPr>
            <p:ph type="title"/>
          </p:nvPr>
        </p:nvSpPr>
        <p:spPr/>
        <p:txBody>
          <a:bodyPr/>
          <a:lstStyle/>
          <a:p>
            <a:r>
              <a:rPr lang="nl-BE" dirty="0"/>
              <a:t>Ondersteuningsnoden: thema’s</a:t>
            </a:r>
          </a:p>
        </p:txBody>
      </p:sp>
      <p:graphicFrame>
        <p:nvGraphicFramePr>
          <p:cNvPr id="4" name="Tijdelijke aanduiding voor inhoud 3">
            <a:extLst>
              <a:ext uri="{FF2B5EF4-FFF2-40B4-BE49-F238E27FC236}">
                <a16:creationId xmlns:a16="http://schemas.microsoft.com/office/drawing/2014/main" id="{0E6424E6-BB9D-48CB-C3D8-823983606B7D}"/>
              </a:ext>
            </a:extLst>
          </p:cNvPr>
          <p:cNvGraphicFramePr>
            <a:graphicFrameLocks noGrp="1"/>
          </p:cNvGraphicFramePr>
          <p:nvPr>
            <p:ph idx="1"/>
            <p:extLst>
              <p:ext uri="{D42A27DB-BD31-4B8C-83A1-F6EECF244321}">
                <p14:modId xmlns:p14="http://schemas.microsoft.com/office/powerpoint/2010/main" val="1943972847"/>
              </p:ext>
            </p:extLst>
          </p:nvPr>
        </p:nvGraphicFramePr>
        <p:xfrm>
          <a:off x="874712" y="1677988"/>
          <a:ext cx="9607893"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D9814CD1-DA28-D299-AE19-9AE84BBB592C}"/>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56 respondenten</a:t>
            </a:r>
          </a:p>
        </p:txBody>
      </p:sp>
    </p:spTree>
    <p:extLst>
      <p:ext uri="{BB962C8B-B14F-4D97-AF65-F5344CB8AC3E}">
        <p14:creationId xmlns:p14="http://schemas.microsoft.com/office/powerpoint/2010/main" val="161795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16DA82-1E0B-B63F-0A89-7D03A58A6270}"/>
              </a:ext>
            </a:extLst>
          </p:cNvPr>
          <p:cNvSpPr>
            <a:spLocks noGrp="1"/>
          </p:cNvSpPr>
          <p:nvPr>
            <p:ph type="title"/>
          </p:nvPr>
        </p:nvSpPr>
        <p:spPr/>
        <p:txBody>
          <a:bodyPr/>
          <a:lstStyle/>
          <a:p>
            <a:r>
              <a:rPr lang="nl-BE" dirty="0"/>
              <a:t>Ondersteuningsnoden: wijze (5 belangrijkste)</a:t>
            </a:r>
          </a:p>
        </p:txBody>
      </p:sp>
      <p:graphicFrame>
        <p:nvGraphicFramePr>
          <p:cNvPr id="4" name="Tijdelijke aanduiding voor inhoud 3">
            <a:extLst>
              <a:ext uri="{FF2B5EF4-FFF2-40B4-BE49-F238E27FC236}">
                <a16:creationId xmlns:a16="http://schemas.microsoft.com/office/drawing/2014/main" id="{39060F19-A10B-A61F-DBE0-40C18E1E9D3B}"/>
              </a:ext>
            </a:extLst>
          </p:cNvPr>
          <p:cNvGraphicFramePr>
            <a:graphicFrameLocks noGrp="1"/>
          </p:cNvGraphicFramePr>
          <p:nvPr>
            <p:ph idx="1"/>
            <p:extLst>
              <p:ext uri="{D42A27DB-BD31-4B8C-83A1-F6EECF244321}">
                <p14:modId xmlns:p14="http://schemas.microsoft.com/office/powerpoint/2010/main" val="365996277"/>
              </p:ext>
            </p:extLst>
          </p:nvPr>
        </p:nvGraphicFramePr>
        <p:xfrm>
          <a:off x="874713" y="1677988"/>
          <a:ext cx="9834136"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78E5E6C7-CFBD-3F72-3CFA-E3220C78E5C8}"/>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56 respondenten</a:t>
            </a:r>
          </a:p>
        </p:txBody>
      </p:sp>
    </p:spTree>
    <p:extLst>
      <p:ext uri="{BB962C8B-B14F-4D97-AF65-F5344CB8AC3E}">
        <p14:creationId xmlns:p14="http://schemas.microsoft.com/office/powerpoint/2010/main" val="85999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C8E81-1F8A-D576-39EC-D3046997AF38}"/>
              </a:ext>
            </a:extLst>
          </p:cNvPr>
          <p:cNvSpPr>
            <a:spLocks noGrp="1"/>
          </p:cNvSpPr>
          <p:nvPr>
            <p:ph type="ctrTitle"/>
          </p:nvPr>
        </p:nvSpPr>
        <p:spPr/>
        <p:txBody>
          <a:bodyPr/>
          <a:lstStyle/>
          <a:p>
            <a:r>
              <a:rPr lang="nl-BE" dirty="0"/>
              <a:t>Clubs binnen een zorgsetting</a:t>
            </a:r>
          </a:p>
        </p:txBody>
      </p:sp>
    </p:spTree>
    <p:extLst>
      <p:ext uri="{BB962C8B-B14F-4D97-AF65-F5344CB8AC3E}">
        <p14:creationId xmlns:p14="http://schemas.microsoft.com/office/powerpoint/2010/main" val="230762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8B5DFE-E438-7572-AAE3-A62D4DC31D99}"/>
              </a:ext>
            </a:extLst>
          </p:cNvPr>
          <p:cNvSpPr>
            <a:spLocks noGrp="1"/>
          </p:cNvSpPr>
          <p:nvPr>
            <p:ph idx="1"/>
          </p:nvPr>
        </p:nvSpPr>
        <p:spPr>
          <a:xfrm>
            <a:off x="874714" y="1678328"/>
            <a:ext cx="10428024" cy="4379571"/>
          </a:xfrm>
        </p:spPr>
        <p:txBody>
          <a:bodyPr/>
          <a:lstStyle/>
          <a:p>
            <a:endParaRPr lang="nl-BE" dirty="0"/>
          </a:p>
          <a:p>
            <a:r>
              <a:rPr lang="nl-BE" dirty="0"/>
              <a:t>78% zet het aanbod ook open voor mensen van buiten de setting</a:t>
            </a:r>
          </a:p>
          <a:p>
            <a:endParaRPr lang="nl-BE" dirty="0"/>
          </a:p>
          <a:p>
            <a:r>
              <a:rPr lang="nl-BE" dirty="0"/>
              <a:t>56% doet beroep op professionals van buiten de setting voor de clubwerking (vrijwilligers/lesgevers)</a:t>
            </a:r>
          </a:p>
          <a:p>
            <a:endParaRPr lang="nl-BE" dirty="0"/>
          </a:p>
          <a:p>
            <a:r>
              <a:rPr lang="nl-BE" dirty="0"/>
              <a:t>Zeer positieve evaluatie (zie volgende slide)</a:t>
            </a:r>
          </a:p>
        </p:txBody>
      </p:sp>
      <p:sp>
        <p:nvSpPr>
          <p:cNvPr id="3" name="Titel 2">
            <a:extLst>
              <a:ext uri="{FF2B5EF4-FFF2-40B4-BE49-F238E27FC236}">
                <a16:creationId xmlns:a16="http://schemas.microsoft.com/office/drawing/2014/main" id="{9B805F2A-21E9-AFA7-C0B6-F5336DF37D54}"/>
              </a:ext>
            </a:extLst>
          </p:cNvPr>
          <p:cNvSpPr>
            <a:spLocks noGrp="1"/>
          </p:cNvSpPr>
          <p:nvPr>
            <p:ph type="title"/>
          </p:nvPr>
        </p:nvSpPr>
        <p:spPr/>
        <p:txBody>
          <a:bodyPr/>
          <a:lstStyle/>
          <a:p>
            <a:r>
              <a:rPr lang="nl-BE" dirty="0"/>
              <a:t>Algemeen (n=27)</a:t>
            </a:r>
          </a:p>
        </p:txBody>
      </p:sp>
    </p:spTree>
    <p:extLst>
      <p:ext uri="{BB962C8B-B14F-4D97-AF65-F5344CB8AC3E}">
        <p14:creationId xmlns:p14="http://schemas.microsoft.com/office/powerpoint/2010/main" val="145723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E786AD6-DA30-B72B-1DAA-DD453E448EE6}"/>
              </a:ext>
            </a:extLst>
          </p:cNvPr>
          <p:cNvSpPr>
            <a:spLocks noGrp="1"/>
          </p:cNvSpPr>
          <p:nvPr>
            <p:ph type="title"/>
          </p:nvPr>
        </p:nvSpPr>
        <p:spPr/>
        <p:txBody>
          <a:bodyPr/>
          <a:lstStyle/>
          <a:p>
            <a:r>
              <a:rPr lang="nl-BE" dirty="0"/>
              <a:t>PSY-clubs verbonden aan een setting (n=19)</a:t>
            </a:r>
          </a:p>
        </p:txBody>
      </p:sp>
      <p:graphicFrame>
        <p:nvGraphicFramePr>
          <p:cNvPr id="4" name="Tijdelijke aanduiding voor inhoud 3">
            <a:extLst>
              <a:ext uri="{FF2B5EF4-FFF2-40B4-BE49-F238E27FC236}">
                <a16:creationId xmlns:a16="http://schemas.microsoft.com/office/drawing/2014/main" id="{00FB975F-A22C-CA6E-1A1B-3746F8069988}"/>
              </a:ext>
            </a:extLst>
          </p:cNvPr>
          <p:cNvGraphicFramePr>
            <a:graphicFrameLocks noGrp="1"/>
          </p:cNvGraphicFramePr>
          <p:nvPr>
            <p:ph idx="1"/>
            <p:extLst>
              <p:ext uri="{D42A27DB-BD31-4B8C-83A1-F6EECF244321}">
                <p14:modId xmlns:p14="http://schemas.microsoft.com/office/powerpoint/2010/main" val="4113117003"/>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FEF56E95-1011-9EF3-FE77-23EEAADA677F}"/>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211165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02EDE-A20D-E0EF-A851-3B8E5726FC26}"/>
              </a:ext>
            </a:extLst>
          </p:cNvPr>
          <p:cNvSpPr>
            <a:spLocks noGrp="1"/>
          </p:cNvSpPr>
          <p:nvPr>
            <p:ph type="ctrTitle"/>
          </p:nvPr>
        </p:nvSpPr>
        <p:spPr/>
        <p:txBody>
          <a:bodyPr/>
          <a:lstStyle/>
          <a:p>
            <a:r>
              <a:rPr lang="nl-BE" dirty="0"/>
              <a:t>Competitieclubs </a:t>
            </a:r>
          </a:p>
        </p:txBody>
      </p:sp>
      <p:sp>
        <p:nvSpPr>
          <p:cNvPr id="3" name="Ondertitel 2">
            <a:extLst>
              <a:ext uri="{FF2B5EF4-FFF2-40B4-BE49-F238E27FC236}">
                <a16:creationId xmlns:a16="http://schemas.microsoft.com/office/drawing/2014/main" id="{C86213BE-9611-5E35-BBB7-B9B3671B55B6}"/>
              </a:ext>
            </a:extLst>
          </p:cNvPr>
          <p:cNvSpPr>
            <a:spLocks noGrp="1"/>
          </p:cNvSpPr>
          <p:nvPr>
            <p:ph type="subTitle" idx="1"/>
          </p:nvPr>
        </p:nvSpPr>
        <p:spPr/>
        <p:txBody>
          <a:bodyPr/>
          <a:lstStyle/>
          <a:p>
            <a:r>
              <a:rPr lang="nl-BE" dirty="0"/>
              <a:t>(Recreatieve) competitie</a:t>
            </a:r>
          </a:p>
        </p:txBody>
      </p:sp>
    </p:spTree>
    <p:extLst>
      <p:ext uri="{BB962C8B-B14F-4D97-AF65-F5344CB8AC3E}">
        <p14:creationId xmlns:p14="http://schemas.microsoft.com/office/powerpoint/2010/main" val="214334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CD93DBC-9572-B992-24E3-5696C2DBBA8D}"/>
              </a:ext>
            </a:extLst>
          </p:cNvPr>
          <p:cNvSpPr>
            <a:spLocks noGrp="1"/>
          </p:cNvSpPr>
          <p:nvPr>
            <p:ph type="title"/>
          </p:nvPr>
        </p:nvSpPr>
        <p:spPr/>
        <p:txBody>
          <a:bodyPr/>
          <a:lstStyle/>
          <a:p>
            <a:r>
              <a:rPr lang="nl-BE" dirty="0"/>
              <a:t>Competitie/recreatieve competitieclubs (n=40)</a:t>
            </a:r>
          </a:p>
        </p:txBody>
      </p:sp>
      <p:graphicFrame>
        <p:nvGraphicFramePr>
          <p:cNvPr id="4" name="Tijdelijke aanduiding voor inhoud 3">
            <a:extLst>
              <a:ext uri="{FF2B5EF4-FFF2-40B4-BE49-F238E27FC236}">
                <a16:creationId xmlns:a16="http://schemas.microsoft.com/office/drawing/2014/main" id="{1620B6F0-1A43-1ADD-A1F9-52437A82631E}"/>
              </a:ext>
            </a:extLst>
          </p:cNvPr>
          <p:cNvGraphicFramePr>
            <a:graphicFrameLocks noGrp="1"/>
          </p:cNvGraphicFramePr>
          <p:nvPr>
            <p:ph idx="1"/>
            <p:extLst>
              <p:ext uri="{D42A27DB-BD31-4B8C-83A1-F6EECF244321}">
                <p14:modId xmlns:p14="http://schemas.microsoft.com/office/powerpoint/2010/main" val="2012502879"/>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6CBBA703-82B1-7680-C263-851E944C0DAF}"/>
              </a:ext>
            </a:extLst>
          </p:cNvPr>
          <p:cNvSpPr txBox="1"/>
          <p:nvPr/>
        </p:nvSpPr>
        <p:spPr>
          <a:xfrm>
            <a:off x="7293491" y="6591414"/>
            <a:ext cx="270503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174076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3607-EF8D-5026-FAC1-9BD4529CA85F}"/>
              </a:ext>
            </a:extLst>
          </p:cNvPr>
          <p:cNvSpPr>
            <a:spLocks noGrp="1"/>
          </p:cNvSpPr>
          <p:nvPr>
            <p:ph type="ctrTitle"/>
          </p:nvPr>
        </p:nvSpPr>
        <p:spPr>
          <a:xfrm>
            <a:off x="1577227" y="1733908"/>
            <a:ext cx="10114030" cy="2124123"/>
          </a:xfrm>
        </p:spPr>
        <p:txBody>
          <a:bodyPr/>
          <a:lstStyle/>
          <a:p>
            <a:r>
              <a:rPr lang="nl-BE" dirty="0"/>
              <a:t>3. TEVREDENHEID OPLEIDINGEN</a:t>
            </a:r>
          </a:p>
        </p:txBody>
      </p:sp>
    </p:spTree>
    <p:extLst>
      <p:ext uri="{BB962C8B-B14F-4D97-AF65-F5344CB8AC3E}">
        <p14:creationId xmlns:p14="http://schemas.microsoft.com/office/powerpoint/2010/main" val="327236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999B5E-4A42-D009-8496-7B565DEA88D5}"/>
              </a:ext>
            </a:extLst>
          </p:cNvPr>
          <p:cNvSpPr>
            <a:spLocks noGrp="1"/>
          </p:cNvSpPr>
          <p:nvPr>
            <p:ph type="title"/>
          </p:nvPr>
        </p:nvSpPr>
        <p:spPr/>
        <p:txBody>
          <a:bodyPr/>
          <a:lstStyle/>
          <a:p>
            <a:r>
              <a:rPr lang="nl-BE" dirty="0"/>
              <a:t>Opleidingsaanbod (n=127)</a:t>
            </a:r>
          </a:p>
        </p:txBody>
      </p:sp>
      <p:graphicFrame>
        <p:nvGraphicFramePr>
          <p:cNvPr id="4" name="Tijdelijke aanduiding voor inhoud 3">
            <a:extLst>
              <a:ext uri="{FF2B5EF4-FFF2-40B4-BE49-F238E27FC236}">
                <a16:creationId xmlns:a16="http://schemas.microsoft.com/office/drawing/2014/main" id="{1FB11152-AFE9-FC33-0C62-2BB70EC92D93}"/>
              </a:ext>
            </a:extLst>
          </p:cNvPr>
          <p:cNvGraphicFramePr>
            <a:graphicFrameLocks noGrp="1"/>
          </p:cNvGraphicFramePr>
          <p:nvPr>
            <p:ph idx="1"/>
            <p:extLst>
              <p:ext uri="{D42A27DB-BD31-4B8C-83A1-F6EECF244321}">
                <p14:modId xmlns:p14="http://schemas.microsoft.com/office/powerpoint/2010/main" val="3211033816"/>
              </p:ext>
            </p:extLst>
          </p:nvPr>
        </p:nvGraphicFramePr>
        <p:xfrm>
          <a:off x="874713" y="1677988"/>
          <a:ext cx="9966112"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D5533E54-7C18-7CEF-7F85-4BF22BE87E76}"/>
              </a:ext>
            </a:extLst>
          </p:cNvPr>
          <p:cNvSpPr txBox="1"/>
          <p:nvPr/>
        </p:nvSpPr>
        <p:spPr>
          <a:xfrm>
            <a:off x="4785962" y="6326372"/>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53417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A4B136-4438-899D-3566-03F429851EE0}"/>
              </a:ext>
            </a:extLst>
          </p:cNvPr>
          <p:cNvSpPr>
            <a:spLocks noGrp="1"/>
          </p:cNvSpPr>
          <p:nvPr>
            <p:ph type="title"/>
          </p:nvPr>
        </p:nvSpPr>
        <p:spPr/>
        <p:txBody>
          <a:bodyPr/>
          <a:lstStyle/>
          <a:p>
            <a:r>
              <a:rPr lang="nl-BE" dirty="0"/>
              <a:t>Respons</a:t>
            </a:r>
          </a:p>
        </p:txBody>
      </p:sp>
      <p:graphicFrame>
        <p:nvGraphicFramePr>
          <p:cNvPr id="4" name="Grafiek 3">
            <a:extLst>
              <a:ext uri="{FF2B5EF4-FFF2-40B4-BE49-F238E27FC236}">
                <a16:creationId xmlns:a16="http://schemas.microsoft.com/office/drawing/2014/main" id="{243E582E-400C-15B8-ECB0-4980A713D0F6}"/>
              </a:ext>
            </a:extLst>
          </p:cNvPr>
          <p:cNvGraphicFramePr>
            <a:graphicFrameLocks/>
          </p:cNvGraphicFramePr>
          <p:nvPr>
            <p:extLst>
              <p:ext uri="{D42A27DB-BD31-4B8C-83A1-F6EECF244321}">
                <p14:modId xmlns:p14="http://schemas.microsoft.com/office/powerpoint/2010/main" val="1244407550"/>
              </p:ext>
            </p:extLst>
          </p:nvPr>
        </p:nvGraphicFramePr>
        <p:xfrm>
          <a:off x="1733911" y="1023483"/>
          <a:ext cx="9808146" cy="55325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F6C8AE38-5594-9ECB-5F05-FEF608118A23}"/>
              </a:ext>
            </a:extLst>
          </p:cNvPr>
          <p:cNvSpPr txBox="1"/>
          <p:nvPr/>
        </p:nvSpPr>
        <p:spPr>
          <a:xfrm>
            <a:off x="3114136" y="1716657"/>
            <a:ext cx="3786996" cy="1169551"/>
          </a:xfrm>
          <a:prstGeom prst="rect">
            <a:avLst/>
          </a:prstGeom>
          <a:noFill/>
        </p:spPr>
        <p:txBody>
          <a:bodyPr wrap="square" rtlCol="0">
            <a:spAutoFit/>
          </a:bodyPr>
          <a:lstStyle/>
          <a:p>
            <a:r>
              <a:rPr lang="nl-BE" sz="1400" b="1" dirty="0"/>
              <a:t>413</a:t>
            </a:r>
            <a:r>
              <a:rPr lang="nl-BE" sz="1400" dirty="0"/>
              <a:t> respondenten</a:t>
            </a:r>
          </a:p>
          <a:p>
            <a:endParaRPr lang="nl-BE" sz="1400" dirty="0"/>
          </a:p>
          <a:p>
            <a:r>
              <a:rPr lang="nl-BE" sz="1400" b="1" dirty="0"/>
              <a:t>247</a:t>
            </a:r>
            <a:r>
              <a:rPr lang="nl-BE" sz="1400" dirty="0"/>
              <a:t> starten effectief met eerste vraag</a:t>
            </a:r>
          </a:p>
          <a:p>
            <a:endParaRPr lang="nl-BE" sz="1400" dirty="0"/>
          </a:p>
          <a:p>
            <a:r>
              <a:rPr lang="nl-BE" sz="1400" b="1" dirty="0"/>
              <a:t>190</a:t>
            </a:r>
            <a:r>
              <a:rPr lang="nl-BE" sz="1400" dirty="0"/>
              <a:t> volledig ingevulde responses</a:t>
            </a:r>
          </a:p>
        </p:txBody>
      </p:sp>
    </p:spTree>
    <p:extLst>
      <p:ext uri="{BB962C8B-B14F-4D97-AF65-F5344CB8AC3E}">
        <p14:creationId xmlns:p14="http://schemas.microsoft.com/office/powerpoint/2010/main" val="202014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70D3F8-A870-C053-FF6C-0001667B8574}"/>
              </a:ext>
            </a:extLst>
          </p:cNvPr>
          <p:cNvSpPr>
            <a:spLocks noGrp="1"/>
          </p:cNvSpPr>
          <p:nvPr>
            <p:ph type="title"/>
          </p:nvPr>
        </p:nvSpPr>
        <p:spPr/>
        <p:txBody>
          <a:bodyPr/>
          <a:lstStyle/>
          <a:p>
            <a:r>
              <a:rPr lang="nl-BE" dirty="0"/>
              <a:t>Tevredenheid opleidingsaanbod (n=127)</a:t>
            </a:r>
          </a:p>
        </p:txBody>
      </p:sp>
      <p:graphicFrame>
        <p:nvGraphicFramePr>
          <p:cNvPr id="4" name="Tijdelijke aanduiding voor inhoud 3">
            <a:extLst>
              <a:ext uri="{FF2B5EF4-FFF2-40B4-BE49-F238E27FC236}">
                <a16:creationId xmlns:a16="http://schemas.microsoft.com/office/drawing/2014/main" id="{B3222F63-900A-5B76-124C-CCE1C1AAD703}"/>
              </a:ext>
            </a:extLst>
          </p:cNvPr>
          <p:cNvGraphicFramePr>
            <a:graphicFrameLocks noGrp="1"/>
          </p:cNvGraphicFramePr>
          <p:nvPr>
            <p:ph idx="1"/>
            <p:extLst>
              <p:ext uri="{D42A27DB-BD31-4B8C-83A1-F6EECF244321}">
                <p14:modId xmlns:p14="http://schemas.microsoft.com/office/powerpoint/2010/main" val="1017060434"/>
              </p:ext>
            </p:extLst>
          </p:nvPr>
        </p:nvGraphicFramePr>
        <p:xfrm>
          <a:off x="874712" y="1677987"/>
          <a:ext cx="9796429" cy="4496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4C917608-4342-4D49-61FD-AAA4A40F1A7E}"/>
              </a:ext>
            </a:extLst>
          </p:cNvPr>
          <p:cNvSpPr txBox="1"/>
          <p:nvPr/>
        </p:nvSpPr>
        <p:spPr>
          <a:xfrm>
            <a:off x="4785962" y="6326372"/>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283458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20FD4A-BD00-7645-6F63-FAA79DBC0C1E}"/>
              </a:ext>
            </a:extLst>
          </p:cNvPr>
          <p:cNvSpPr>
            <a:spLocks noGrp="1"/>
          </p:cNvSpPr>
          <p:nvPr>
            <p:ph type="title"/>
          </p:nvPr>
        </p:nvSpPr>
        <p:spPr/>
        <p:txBody>
          <a:bodyPr/>
          <a:lstStyle/>
          <a:p>
            <a:r>
              <a:rPr lang="nl-BE" dirty="0"/>
              <a:t>Drempels om deel te nemen aan opleidingsmomenten (n=127)</a:t>
            </a:r>
          </a:p>
        </p:txBody>
      </p:sp>
      <p:graphicFrame>
        <p:nvGraphicFramePr>
          <p:cNvPr id="4" name="Tijdelijke aanduiding voor inhoud 3">
            <a:extLst>
              <a:ext uri="{FF2B5EF4-FFF2-40B4-BE49-F238E27FC236}">
                <a16:creationId xmlns:a16="http://schemas.microsoft.com/office/drawing/2014/main" id="{A8A5B221-96A3-93FE-97DE-F65AB5E49C37}"/>
              </a:ext>
            </a:extLst>
          </p:cNvPr>
          <p:cNvGraphicFramePr>
            <a:graphicFrameLocks noGrp="1"/>
          </p:cNvGraphicFramePr>
          <p:nvPr>
            <p:ph idx="1"/>
            <p:extLst>
              <p:ext uri="{D42A27DB-BD31-4B8C-83A1-F6EECF244321}">
                <p14:modId xmlns:p14="http://schemas.microsoft.com/office/powerpoint/2010/main" val="3245143366"/>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E1670F63-020D-C6A0-8AB1-3914FEFE46F2}"/>
              </a:ext>
            </a:extLst>
          </p:cNvPr>
          <p:cNvSpPr txBox="1"/>
          <p:nvPr/>
        </p:nvSpPr>
        <p:spPr>
          <a:xfrm>
            <a:off x="4785962" y="6326372"/>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30385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9F5A85-004A-439F-EA57-3679A6E50E3B}"/>
              </a:ext>
            </a:extLst>
          </p:cNvPr>
          <p:cNvSpPr>
            <a:spLocks noGrp="1"/>
          </p:cNvSpPr>
          <p:nvPr>
            <p:ph type="title"/>
          </p:nvPr>
        </p:nvSpPr>
        <p:spPr/>
        <p:txBody>
          <a:bodyPr/>
          <a:lstStyle/>
          <a:p>
            <a:r>
              <a:rPr lang="nl-BE" dirty="0"/>
              <a:t>Noden binnen het opleidingsaanbod (n=127)</a:t>
            </a:r>
          </a:p>
        </p:txBody>
      </p:sp>
      <p:graphicFrame>
        <p:nvGraphicFramePr>
          <p:cNvPr id="4" name="Tijdelijke aanduiding voor inhoud 3">
            <a:extLst>
              <a:ext uri="{FF2B5EF4-FFF2-40B4-BE49-F238E27FC236}">
                <a16:creationId xmlns:a16="http://schemas.microsoft.com/office/drawing/2014/main" id="{335FA466-1C55-245E-D660-7D5F78F8C577}"/>
              </a:ext>
            </a:extLst>
          </p:cNvPr>
          <p:cNvGraphicFramePr>
            <a:graphicFrameLocks noGrp="1"/>
          </p:cNvGraphicFramePr>
          <p:nvPr>
            <p:ph idx="1"/>
            <p:extLst>
              <p:ext uri="{D42A27DB-BD31-4B8C-83A1-F6EECF244321}">
                <p14:modId xmlns:p14="http://schemas.microsoft.com/office/powerpoint/2010/main" val="2582048750"/>
              </p:ext>
            </p:extLst>
          </p:nvPr>
        </p:nvGraphicFramePr>
        <p:xfrm>
          <a:off x="1336626" y="1515338"/>
          <a:ext cx="9290050" cy="50457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F95E1FE7-6025-CA17-1EB3-71E9FB83C25E}"/>
              </a:ext>
            </a:extLst>
          </p:cNvPr>
          <p:cNvSpPr txBox="1"/>
          <p:nvPr/>
        </p:nvSpPr>
        <p:spPr>
          <a:xfrm>
            <a:off x="7293491" y="6591414"/>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2517204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D09CA77-59A4-817F-7821-C007545D2D21}"/>
              </a:ext>
            </a:extLst>
          </p:cNvPr>
          <p:cNvSpPr>
            <a:spLocks noGrp="1"/>
          </p:cNvSpPr>
          <p:nvPr>
            <p:ph type="title"/>
          </p:nvPr>
        </p:nvSpPr>
        <p:spPr/>
        <p:txBody>
          <a:bodyPr/>
          <a:lstStyle/>
          <a:p>
            <a:r>
              <a:rPr lang="nl-BE" dirty="0"/>
              <a:t>Opleidingsmodaliteiten: vorm (n=127)</a:t>
            </a:r>
          </a:p>
        </p:txBody>
      </p:sp>
      <p:graphicFrame>
        <p:nvGraphicFramePr>
          <p:cNvPr id="4" name="Tijdelijke aanduiding voor inhoud 3">
            <a:extLst>
              <a:ext uri="{FF2B5EF4-FFF2-40B4-BE49-F238E27FC236}">
                <a16:creationId xmlns:a16="http://schemas.microsoft.com/office/drawing/2014/main" id="{87FDEB54-84A1-F13D-0920-B2711884E73D}"/>
              </a:ext>
            </a:extLst>
          </p:cNvPr>
          <p:cNvGraphicFramePr>
            <a:graphicFrameLocks noGrp="1"/>
          </p:cNvGraphicFramePr>
          <p:nvPr>
            <p:ph idx="1"/>
            <p:extLst>
              <p:ext uri="{D42A27DB-BD31-4B8C-83A1-F6EECF244321}">
                <p14:modId xmlns:p14="http://schemas.microsoft.com/office/powerpoint/2010/main" val="197372825"/>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101D58D4-4FCC-F912-F79C-4292EF930079}"/>
              </a:ext>
            </a:extLst>
          </p:cNvPr>
          <p:cNvSpPr txBox="1"/>
          <p:nvPr/>
        </p:nvSpPr>
        <p:spPr>
          <a:xfrm>
            <a:off x="7293491" y="6591414"/>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98699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0903EE-4FA6-E09A-D5D7-DB8B1EA92E14}"/>
              </a:ext>
            </a:extLst>
          </p:cNvPr>
          <p:cNvSpPr>
            <a:spLocks noGrp="1"/>
          </p:cNvSpPr>
          <p:nvPr>
            <p:ph type="title"/>
          </p:nvPr>
        </p:nvSpPr>
        <p:spPr/>
        <p:txBody>
          <a:bodyPr/>
          <a:lstStyle/>
          <a:p>
            <a:r>
              <a:rPr lang="nl-BE" dirty="0"/>
              <a:t>Opleidingsmodaliteiten: tijdstip (n=127)</a:t>
            </a:r>
          </a:p>
        </p:txBody>
      </p:sp>
      <p:graphicFrame>
        <p:nvGraphicFramePr>
          <p:cNvPr id="4" name="Tijdelijke aanduiding voor inhoud 3">
            <a:extLst>
              <a:ext uri="{FF2B5EF4-FFF2-40B4-BE49-F238E27FC236}">
                <a16:creationId xmlns:a16="http://schemas.microsoft.com/office/drawing/2014/main" id="{B592F8D0-B689-0D41-FCBB-7E61BF944C29}"/>
              </a:ext>
            </a:extLst>
          </p:cNvPr>
          <p:cNvGraphicFramePr>
            <a:graphicFrameLocks noGrp="1"/>
          </p:cNvGraphicFramePr>
          <p:nvPr>
            <p:ph idx="1"/>
            <p:extLst>
              <p:ext uri="{D42A27DB-BD31-4B8C-83A1-F6EECF244321}">
                <p14:modId xmlns:p14="http://schemas.microsoft.com/office/powerpoint/2010/main" val="3775999505"/>
              </p:ext>
            </p:extLst>
          </p:nvPr>
        </p:nvGraphicFramePr>
        <p:xfrm>
          <a:off x="874713" y="1677988"/>
          <a:ext cx="929005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704B1053-DEBF-F3F0-26AF-5ADD975620F0}"/>
              </a:ext>
            </a:extLst>
          </p:cNvPr>
          <p:cNvSpPr txBox="1"/>
          <p:nvPr/>
        </p:nvSpPr>
        <p:spPr>
          <a:xfrm>
            <a:off x="7293491" y="6591414"/>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342437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130913-8164-DAD3-F859-ED943BA6AF4C}"/>
              </a:ext>
            </a:extLst>
          </p:cNvPr>
          <p:cNvSpPr>
            <a:spLocks noGrp="1"/>
          </p:cNvSpPr>
          <p:nvPr>
            <p:ph idx="1"/>
          </p:nvPr>
        </p:nvSpPr>
        <p:spPr>
          <a:xfrm>
            <a:off x="874714" y="1678328"/>
            <a:ext cx="10339246" cy="4379571"/>
          </a:xfrm>
        </p:spPr>
        <p:txBody>
          <a:bodyPr/>
          <a:lstStyle/>
          <a:p>
            <a:r>
              <a:rPr lang="nl-BE" sz="1600" dirty="0"/>
              <a:t>Algemeen lijkt er voldoende aanbod te zijn overheen de verschillende topics</a:t>
            </a:r>
          </a:p>
          <a:p>
            <a:endParaRPr lang="nl-BE" sz="1600" dirty="0"/>
          </a:p>
          <a:p>
            <a:r>
              <a:rPr lang="nl-BE" sz="1600" dirty="0"/>
              <a:t>Ook de tevredenheid lijkt prima, geografische spreiding van opleidingen blijft ook belangrijk</a:t>
            </a:r>
          </a:p>
          <a:p>
            <a:endParaRPr lang="nl-BE" sz="1600" dirty="0"/>
          </a:p>
          <a:p>
            <a:r>
              <a:rPr lang="nl-BE" sz="1600" dirty="0"/>
              <a:t>1 op 5 vindt het aanbod </a:t>
            </a:r>
            <a:r>
              <a:rPr lang="nl-BE" sz="1600" b="1" dirty="0"/>
              <a:t>niet afgestemd op noden en behoeften</a:t>
            </a:r>
          </a:p>
          <a:p>
            <a:endParaRPr lang="nl-BE" sz="1600" b="1" dirty="0"/>
          </a:p>
          <a:p>
            <a:r>
              <a:rPr lang="nl-BE" sz="1600" b="1" dirty="0"/>
              <a:t>Als we de noden en behoeften bekijken:</a:t>
            </a:r>
          </a:p>
          <a:p>
            <a:pPr lvl="1"/>
            <a:r>
              <a:rPr lang="nl-BE" sz="1600" dirty="0"/>
              <a:t>“Geen tijd” en “Tijdstip past niet” zijn belangrijkste drempels</a:t>
            </a:r>
          </a:p>
          <a:p>
            <a:pPr lvl="1"/>
            <a:r>
              <a:rPr lang="nl-BE" sz="1600" dirty="0"/>
              <a:t>Maar ook “Te Duur” staat in de top 3 drempels om aan opleiding deel te nemen, terwijl onze prijzen al heel laag liggen</a:t>
            </a:r>
          </a:p>
          <a:p>
            <a:pPr lvl="1"/>
            <a:r>
              <a:rPr lang="nl-BE" sz="1600" b="1" dirty="0"/>
              <a:t>Live lezingen </a:t>
            </a:r>
            <a:r>
              <a:rPr lang="nl-BE" sz="1600" dirty="0"/>
              <a:t>zijn de minst populaire opleidingsvorm &gt;&lt; </a:t>
            </a:r>
            <a:r>
              <a:rPr lang="nl-BE" sz="1600" b="1" dirty="0"/>
              <a:t>digitale </a:t>
            </a:r>
            <a:r>
              <a:rPr lang="nl-BE" sz="1600" b="1" dirty="0" err="1"/>
              <a:t>webinars</a:t>
            </a:r>
            <a:r>
              <a:rPr lang="nl-BE" sz="1600" b="1" dirty="0"/>
              <a:t> </a:t>
            </a:r>
            <a:r>
              <a:rPr lang="nl-BE" sz="1600" dirty="0"/>
              <a:t>zijn het populairst</a:t>
            </a:r>
          </a:p>
          <a:p>
            <a:pPr lvl="1"/>
            <a:r>
              <a:rPr lang="nl-BE" sz="1600" b="1" dirty="0"/>
              <a:t>Weekendavonden</a:t>
            </a:r>
            <a:r>
              <a:rPr lang="nl-BE" sz="1600" dirty="0"/>
              <a:t> zijn het minst populaire tijdstip &gt;&lt; </a:t>
            </a:r>
            <a:r>
              <a:rPr lang="nl-BE" sz="1600" b="1" dirty="0"/>
              <a:t>weekdagen</a:t>
            </a:r>
            <a:r>
              <a:rPr lang="nl-BE" sz="1600" dirty="0"/>
              <a:t> zijn het populairst</a:t>
            </a:r>
          </a:p>
          <a:p>
            <a:pPr lvl="1"/>
            <a:endParaRPr lang="nl-BE" sz="1600" dirty="0"/>
          </a:p>
          <a:p>
            <a:endParaRPr lang="nl-BE" sz="1600" dirty="0"/>
          </a:p>
        </p:txBody>
      </p:sp>
      <p:sp>
        <p:nvSpPr>
          <p:cNvPr id="3" name="Titel 2">
            <a:extLst>
              <a:ext uri="{FF2B5EF4-FFF2-40B4-BE49-F238E27FC236}">
                <a16:creationId xmlns:a16="http://schemas.microsoft.com/office/drawing/2014/main" id="{6FF965CC-DD12-3263-8B41-AB37471A6822}"/>
              </a:ext>
            </a:extLst>
          </p:cNvPr>
          <p:cNvSpPr>
            <a:spLocks noGrp="1"/>
          </p:cNvSpPr>
          <p:nvPr>
            <p:ph type="title"/>
          </p:nvPr>
        </p:nvSpPr>
        <p:spPr/>
        <p:txBody>
          <a:bodyPr/>
          <a:lstStyle/>
          <a:p>
            <a:r>
              <a:rPr lang="nl-BE" dirty="0"/>
              <a:t>Opleidingsaanbod</a:t>
            </a:r>
          </a:p>
        </p:txBody>
      </p:sp>
    </p:spTree>
    <p:extLst>
      <p:ext uri="{BB962C8B-B14F-4D97-AF65-F5344CB8AC3E}">
        <p14:creationId xmlns:p14="http://schemas.microsoft.com/office/powerpoint/2010/main" val="39708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3607-EF8D-5026-FAC1-9BD4529CA85F}"/>
              </a:ext>
            </a:extLst>
          </p:cNvPr>
          <p:cNvSpPr>
            <a:spLocks noGrp="1"/>
          </p:cNvSpPr>
          <p:nvPr>
            <p:ph type="ctrTitle"/>
          </p:nvPr>
        </p:nvSpPr>
        <p:spPr>
          <a:xfrm>
            <a:off x="1577227" y="1733908"/>
            <a:ext cx="10114030" cy="2124123"/>
          </a:xfrm>
        </p:spPr>
        <p:txBody>
          <a:bodyPr/>
          <a:lstStyle/>
          <a:p>
            <a:r>
              <a:rPr lang="nl-BE" dirty="0"/>
              <a:t>4. TEVREDENHEID COMMUNICATIE</a:t>
            </a:r>
          </a:p>
        </p:txBody>
      </p:sp>
    </p:spTree>
    <p:extLst>
      <p:ext uri="{BB962C8B-B14F-4D97-AF65-F5344CB8AC3E}">
        <p14:creationId xmlns:p14="http://schemas.microsoft.com/office/powerpoint/2010/main" val="285145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571AA7-B7DB-54AE-E984-229D4B304BC6}"/>
              </a:ext>
            </a:extLst>
          </p:cNvPr>
          <p:cNvSpPr>
            <a:spLocks noGrp="1"/>
          </p:cNvSpPr>
          <p:nvPr>
            <p:ph type="title"/>
          </p:nvPr>
        </p:nvSpPr>
        <p:spPr/>
        <p:txBody>
          <a:bodyPr/>
          <a:lstStyle/>
          <a:p>
            <a:r>
              <a:rPr lang="nl-BE" dirty="0"/>
              <a:t>Algemene tevredenheidsvragen</a:t>
            </a:r>
          </a:p>
        </p:txBody>
      </p:sp>
      <p:graphicFrame>
        <p:nvGraphicFramePr>
          <p:cNvPr id="5" name="Grafiek 4">
            <a:extLst>
              <a:ext uri="{FF2B5EF4-FFF2-40B4-BE49-F238E27FC236}">
                <a16:creationId xmlns:a16="http://schemas.microsoft.com/office/drawing/2014/main" id="{501E2038-1739-0992-91B6-262E9D453F2D}"/>
              </a:ext>
            </a:extLst>
          </p:cNvPr>
          <p:cNvGraphicFramePr>
            <a:graphicFrameLocks/>
          </p:cNvGraphicFramePr>
          <p:nvPr>
            <p:extLst>
              <p:ext uri="{D42A27DB-BD31-4B8C-83A1-F6EECF244321}">
                <p14:modId xmlns:p14="http://schemas.microsoft.com/office/powerpoint/2010/main" val="2283816420"/>
              </p:ext>
            </p:extLst>
          </p:nvPr>
        </p:nvGraphicFramePr>
        <p:xfrm>
          <a:off x="874715" y="1741713"/>
          <a:ext cx="9978342" cy="43107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CC1BA248-4588-7AEA-B2F1-0F0B25BC37F9}"/>
              </a:ext>
            </a:extLst>
          </p:cNvPr>
          <p:cNvSpPr txBox="1"/>
          <p:nvPr/>
        </p:nvSpPr>
        <p:spPr>
          <a:xfrm>
            <a:off x="4902784" y="6140331"/>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4185931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5133FC-C3F1-959A-D31F-6E350474449E}"/>
              </a:ext>
            </a:extLst>
          </p:cNvPr>
          <p:cNvSpPr>
            <a:spLocks noGrp="1"/>
          </p:cNvSpPr>
          <p:nvPr>
            <p:ph type="title"/>
          </p:nvPr>
        </p:nvSpPr>
        <p:spPr>
          <a:xfrm>
            <a:off x="874713" y="531628"/>
            <a:ext cx="9760629" cy="983710"/>
          </a:xfrm>
        </p:spPr>
        <p:txBody>
          <a:bodyPr/>
          <a:lstStyle/>
          <a:p>
            <a:r>
              <a:rPr lang="nl-BE" dirty="0"/>
              <a:t>Frequentie communicatie algemeen per functie (n=224)</a:t>
            </a:r>
          </a:p>
        </p:txBody>
      </p:sp>
      <p:graphicFrame>
        <p:nvGraphicFramePr>
          <p:cNvPr id="4" name="Tijdelijke aanduiding voor inhoud 3">
            <a:extLst>
              <a:ext uri="{FF2B5EF4-FFF2-40B4-BE49-F238E27FC236}">
                <a16:creationId xmlns:a16="http://schemas.microsoft.com/office/drawing/2014/main" id="{F2B62E5B-2119-A09F-AD37-C7663C81DD04}"/>
              </a:ext>
            </a:extLst>
          </p:cNvPr>
          <p:cNvGraphicFramePr>
            <a:graphicFrameLocks noGrp="1"/>
          </p:cNvGraphicFramePr>
          <p:nvPr>
            <p:ph idx="1"/>
            <p:extLst>
              <p:ext uri="{D42A27DB-BD31-4B8C-83A1-F6EECF244321}">
                <p14:modId xmlns:p14="http://schemas.microsoft.com/office/powerpoint/2010/main" val="3737828665"/>
              </p:ext>
            </p:extLst>
          </p:nvPr>
        </p:nvGraphicFramePr>
        <p:xfrm>
          <a:off x="874713" y="1677988"/>
          <a:ext cx="9760630"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hoek 4">
            <a:extLst>
              <a:ext uri="{FF2B5EF4-FFF2-40B4-BE49-F238E27FC236}">
                <a16:creationId xmlns:a16="http://schemas.microsoft.com/office/drawing/2014/main" id="{DB8E3F02-57D3-69B2-D4A3-9FF3E6FCB729}"/>
              </a:ext>
            </a:extLst>
          </p:cNvPr>
          <p:cNvSpPr/>
          <p:nvPr/>
        </p:nvSpPr>
        <p:spPr>
          <a:xfrm>
            <a:off x="1398814" y="5365787"/>
            <a:ext cx="1625739" cy="2579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C55FF961-183C-9E76-2A41-1C747AF042AB}"/>
              </a:ext>
            </a:extLst>
          </p:cNvPr>
          <p:cNvSpPr txBox="1"/>
          <p:nvPr/>
        </p:nvSpPr>
        <p:spPr>
          <a:xfrm>
            <a:off x="9501698" y="1493322"/>
            <a:ext cx="1133644" cy="369332"/>
          </a:xfrm>
          <a:prstGeom prst="rect">
            <a:avLst/>
          </a:prstGeom>
          <a:noFill/>
        </p:spPr>
        <p:txBody>
          <a:bodyPr wrap="none" rtlCol="0">
            <a:spAutoFit/>
          </a:bodyPr>
          <a:lstStyle/>
          <a:p>
            <a:r>
              <a:rPr lang="nl-BE" dirty="0"/>
              <a:t>TE VEEL</a:t>
            </a:r>
          </a:p>
        </p:txBody>
      </p:sp>
      <p:sp>
        <p:nvSpPr>
          <p:cNvPr id="8" name="Tekstvak 7">
            <a:extLst>
              <a:ext uri="{FF2B5EF4-FFF2-40B4-BE49-F238E27FC236}">
                <a16:creationId xmlns:a16="http://schemas.microsoft.com/office/drawing/2014/main" id="{703BCDC5-E7BE-0D06-050D-C8892BFD593D}"/>
              </a:ext>
            </a:extLst>
          </p:cNvPr>
          <p:cNvSpPr txBox="1"/>
          <p:nvPr/>
        </p:nvSpPr>
        <p:spPr>
          <a:xfrm>
            <a:off x="3103020" y="1493322"/>
            <a:ext cx="1390124" cy="369332"/>
          </a:xfrm>
          <a:prstGeom prst="rect">
            <a:avLst/>
          </a:prstGeom>
          <a:noFill/>
        </p:spPr>
        <p:txBody>
          <a:bodyPr wrap="none" rtlCol="0">
            <a:spAutoFit/>
          </a:bodyPr>
          <a:lstStyle/>
          <a:p>
            <a:r>
              <a:rPr lang="nl-BE" dirty="0"/>
              <a:t>TE WEINIG</a:t>
            </a:r>
          </a:p>
        </p:txBody>
      </p:sp>
      <p:sp>
        <p:nvSpPr>
          <p:cNvPr id="9" name="Tekstvak 8">
            <a:extLst>
              <a:ext uri="{FF2B5EF4-FFF2-40B4-BE49-F238E27FC236}">
                <a16:creationId xmlns:a16="http://schemas.microsoft.com/office/drawing/2014/main" id="{0ABBF09B-6F8E-EC1B-683E-255798652604}"/>
              </a:ext>
            </a:extLst>
          </p:cNvPr>
          <p:cNvSpPr txBox="1"/>
          <p:nvPr/>
        </p:nvSpPr>
        <p:spPr>
          <a:xfrm>
            <a:off x="5051621" y="6441232"/>
            <a:ext cx="2294667" cy="276999"/>
          </a:xfrm>
          <a:prstGeom prst="rect">
            <a:avLst/>
          </a:prstGeom>
          <a:noFill/>
        </p:spPr>
        <p:txBody>
          <a:bodyPr wrap="none" rtlCol="0">
            <a:spAutoFit/>
          </a:bodyPr>
          <a:lstStyle/>
          <a:p>
            <a:r>
              <a:rPr lang="nl-BE" sz="1200" dirty="0"/>
              <a:t>Weergave in gemiddelde score</a:t>
            </a:r>
          </a:p>
        </p:txBody>
      </p:sp>
    </p:spTree>
    <p:extLst>
      <p:ext uri="{BB962C8B-B14F-4D97-AF65-F5344CB8AC3E}">
        <p14:creationId xmlns:p14="http://schemas.microsoft.com/office/powerpoint/2010/main" val="222749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0CF7B4-DB98-DF03-8EB8-0A253DAA16A3}"/>
              </a:ext>
            </a:extLst>
          </p:cNvPr>
          <p:cNvSpPr>
            <a:spLocks noGrp="1"/>
          </p:cNvSpPr>
          <p:nvPr>
            <p:ph type="title"/>
          </p:nvPr>
        </p:nvSpPr>
        <p:spPr/>
        <p:txBody>
          <a:bodyPr/>
          <a:lstStyle/>
          <a:p>
            <a:r>
              <a:rPr lang="nl-BE" dirty="0"/>
              <a:t>Tevredenheid website </a:t>
            </a:r>
          </a:p>
        </p:txBody>
      </p:sp>
      <p:graphicFrame>
        <p:nvGraphicFramePr>
          <p:cNvPr id="4" name="Tijdelijke aanduiding voor inhoud 3">
            <a:extLst>
              <a:ext uri="{FF2B5EF4-FFF2-40B4-BE49-F238E27FC236}">
                <a16:creationId xmlns:a16="http://schemas.microsoft.com/office/drawing/2014/main" id="{A0EB71E4-C9B0-F427-CE4D-900CB12D5A1B}"/>
              </a:ext>
            </a:extLst>
          </p:cNvPr>
          <p:cNvGraphicFramePr>
            <a:graphicFrameLocks noGrp="1"/>
          </p:cNvGraphicFramePr>
          <p:nvPr>
            <p:ph idx="1"/>
            <p:extLst>
              <p:ext uri="{D42A27DB-BD31-4B8C-83A1-F6EECF244321}">
                <p14:modId xmlns:p14="http://schemas.microsoft.com/office/powerpoint/2010/main" val="100834877"/>
              </p:ext>
            </p:extLst>
          </p:nvPr>
        </p:nvGraphicFramePr>
        <p:xfrm>
          <a:off x="620486" y="1677988"/>
          <a:ext cx="10210799" cy="437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247E2A47-FF34-D1B7-FA76-403686D194DF}"/>
              </a:ext>
            </a:extLst>
          </p:cNvPr>
          <p:cNvSpPr txBox="1"/>
          <p:nvPr/>
        </p:nvSpPr>
        <p:spPr>
          <a:xfrm>
            <a:off x="4902784" y="6140331"/>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8161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23607-EF8D-5026-FAC1-9BD4529CA85F}"/>
              </a:ext>
            </a:extLst>
          </p:cNvPr>
          <p:cNvSpPr>
            <a:spLocks noGrp="1"/>
          </p:cNvSpPr>
          <p:nvPr>
            <p:ph type="ctrTitle"/>
          </p:nvPr>
        </p:nvSpPr>
        <p:spPr>
          <a:xfrm>
            <a:off x="1577227" y="1733908"/>
            <a:ext cx="10114030" cy="2124123"/>
          </a:xfrm>
        </p:spPr>
        <p:txBody>
          <a:bodyPr/>
          <a:lstStyle/>
          <a:p>
            <a:r>
              <a:rPr lang="nl-BE" dirty="0"/>
              <a:t>1. TEVREDENHEID ALGEMEEN</a:t>
            </a:r>
          </a:p>
        </p:txBody>
      </p:sp>
    </p:spTree>
    <p:extLst>
      <p:ext uri="{BB962C8B-B14F-4D97-AF65-F5344CB8AC3E}">
        <p14:creationId xmlns:p14="http://schemas.microsoft.com/office/powerpoint/2010/main" val="1469280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8704A27-2037-426E-D7DB-8594CE2456BF}"/>
              </a:ext>
            </a:extLst>
          </p:cNvPr>
          <p:cNvSpPr>
            <a:spLocks noGrp="1"/>
          </p:cNvSpPr>
          <p:nvPr>
            <p:ph type="title"/>
          </p:nvPr>
        </p:nvSpPr>
        <p:spPr/>
        <p:txBody>
          <a:bodyPr/>
          <a:lstStyle/>
          <a:p>
            <a:r>
              <a:rPr lang="nl-BE" dirty="0"/>
              <a:t>Aandeel van de verschillende communicatietopics op </a:t>
            </a:r>
            <a:r>
              <a:rPr lang="nl-BE" dirty="0" err="1"/>
              <a:t>SoMe</a:t>
            </a:r>
            <a:r>
              <a:rPr lang="nl-BE" dirty="0"/>
              <a:t> </a:t>
            </a:r>
          </a:p>
        </p:txBody>
      </p:sp>
      <p:graphicFrame>
        <p:nvGraphicFramePr>
          <p:cNvPr id="8" name="Grafiek 7">
            <a:extLst>
              <a:ext uri="{FF2B5EF4-FFF2-40B4-BE49-F238E27FC236}">
                <a16:creationId xmlns:a16="http://schemas.microsoft.com/office/drawing/2014/main" id="{87DFA779-81DE-1095-198A-0D2FE213DD66}"/>
              </a:ext>
            </a:extLst>
          </p:cNvPr>
          <p:cNvGraphicFramePr>
            <a:graphicFrameLocks/>
          </p:cNvGraphicFramePr>
          <p:nvPr>
            <p:extLst>
              <p:ext uri="{D42A27DB-BD31-4B8C-83A1-F6EECF244321}">
                <p14:modId xmlns:p14="http://schemas.microsoft.com/office/powerpoint/2010/main" val="3736565414"/>
              </p:ext>
            </p:extLst>
          </p:nvPr>
        </p:nvGraphicFramePr>
        <p:xfrm>
          <a:off x="874715" y="1600200"/>
          <a:ext cx="10000114"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a:extLst>
              <a:ext uri="{FF2B5EF4-FFF2-40B4-BE49-F238E27FC236}">
                <a16:creationId xmlns:a16="http://schemas.microsoft.com/office/drawing/2014/main" id="{C60FC224-01F2-2237-CD75-C0FF0507FA74}"/>
              </a:ext>
            </a:extLst>
          </p:cNvPr>
          <p:cNvSpPr txBox="1"/>
          <p:nvPr/>
        </p:nvSpPr>
        <p:spPr>
          <a:xfrm>
            <a:off x="4902784" y="6140331"/>
            <a:ext cx="2620076" cy="276999"/>
          </a:xfrm>
          <a:prstGeom prst="rect">
            <a:avLst/>
          </a:prstGeom>
          <a:noFill/>
        </p:spPr>
        <p:txBody>
          <a:bodyPr wrap="none" rtlCol="0">
            <a:spAutoFit/>
          </a:bodyPr>
          <a:lstStyle/>
          <a:p>
            <a:r>
              <a:rPr lang="nl-BE" sz="1200" dirty="0"/>
              <a:t>Weergave in % van n respondenten</a:t>
            </a:r>
          </a:p>
        </p:txBody>
      </p:sp>
    </p:spTree>
    <p:extLst>
      <p:ext uri="{BB962C8B-B14F-4D97-AF65-F5344CB8AC3E}">
        <p14:creationId xmlns:p14="http://schemas.microsoft.com/office/powerpoint/2010/main" val="427195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0CF7B4-DB98-DF03-8EB8-0A253DAA16A3}"/>
              </a:ext>
            </a:extLst>
          </p:cNvPr>
          <p:cNvSpPr>
            <a:spLocks noGrp="1"/>
          </p:cNvSpPr>
          <p:nvPr>
            <p:ph type="title"/>
          </p:nvPr>
        </p:nvSpPr>
        <p:spPr>
          <a:xfrm>
            <a:off x="874712" y="509857"/>
            <a:ext cx="9290050" cy="983710"/>
          </a:xfrm>
        </p:spPr>
        <p:txBody>
          <a:bodyPr/>
          <a:lstStyle/>
          <a:p>
            <a:r>
              <a:rPr lang="nl-BE" dirty="0"/>
              <a:t>Topics op sociale media algemeen</a:t>
            </a:r>
          </a:p>
        </p:txBody>
      </p:sp>
      <p:sp>
        <p:nvSpPr>
          <p:cNvPr id="7" name="Tekstvak 6">
            <a:extLst>
              <a:ext uri="{FF2B5EF4-FFF2-40B4-BE49-F238E27FC236}">
                <a16:creationId xmlns:a16="http://schemas.microsoft.com/office/drawing/2014/main" id="{8E91BEA6-9583-2B5F-57B1-87832EA8BABA}"/>
              </a:ext>
            </a:extLst>
          </p:cNvPr>
          <p:cNvSpPr txBox="1"/>
          <p:nvPr/>
        </p:nvSpPr>
        <p:spPr>
          <a:xfrm>
            <a:off x="1045029" y="1905000"/>
            <a:ext cx="9119733" cy="3970318"/>
          </a:xfrm>
          <a:prstGeom prst="rect">
            <a:avLst/>
          </a:prstGeom>
          <a:noFill/>
        </p:spPr>
        <p:txBody>
          <a:bodyPr wrap="square" rtlCol="0">
            <a:spAutoFit/>
          </a:bodyPr>
          <a:lstStyle/>
          <a:p>
            <a:r>
              <a:rPr lang="nl-BE" b="1" dirty="0"/>
              <a:t>Interpretatie:</a:t>
            </a:r>
          </a:p>
          <a:p>
            <a:endParaRPr lang="nl-BE" dirty="0"/>
          </a:p>
          <a:p>
            <a:r>
              <a:rPr lang="nl-BE" dirty="0"/>
              <a:t>Geen belangrijke uitschieters. Grootste deel geeft aan dat communicatie voldoende is bij elke topic.</a:t>
            </a:r>
          </a:p>
          <a:p>
            <a:endParaRPr lang="nl-BE" dirty="0"/>
          </a:p>
          <a:p>
            <a:r>
              <a:rPr lang="nl-BE" dirty="0"/>
              <a:t>Wel twee </a:t>
            </a:r>
            <a:r>
              <a:rPr lang="nl-BE" b="1" u="sng" dirty="0"/>
              <a:t>kleine</a:t>
            </a:r>
            <a:r>
              <a:rPr lang="nl-BE" dirty="0"/>
              <a:t> verschillen </a:t>
            </a:r>
            <a:r>
              <a:rPr lang="nl-BE" dirty="0" err="1"/>
              <a:t>tov</a:t>
            </a:r>
            <a:r>
              <a:rPr lang="nl-BE" dirty="0"/>
              <a:t> de andere topics:</a:t>
            </a:r>
          </a:p>
          <a:p>
            <a:endParaRPr lang="nl-BE" dirty="0"/>
          </a:p>
          <a:p>
            <a:pPr marL="285750" indent="-285750">
              <a:buFont typeface="Wingdings" panose="05000000000000000000" pitchFamily="2" charset="2"/>
              <a:buChar char="à"/>
            </a:pPr>
            <a:r>
              <a:rPr lang="nl-BE" dirty="0">
                <a:sym typeface="Wingdings" panose="05000000000000000000" pitchFamily="2" charset="2"/>
              </a:rPr>
              <a:t>tendens: meer kennis en weetjes</a:t>
            </a:r>
          </a:p>
          <a:p>
            <a:pPr marL="285750" indent="-285750">
              <a:buFont typeface="Wingdings" panose="05000000000000000000" pitchFamily="2" charset="2"/>
              <a:buChar char="à"/>
            </a:pPr>
            <a:r>
              <a:rPr lang="nl-BE" dirty="0">
                <a:sym typeface="Wingdings" panose="05000000000000000000" pitchFamily="2" charset="2"/>
              </a:rPr>
              <a:t>tendens: minder topsport</a:t>
            </a:r>
          </a:p>
          <a:p>
            <a:pPr marL="285750" indent="-285750">
              <a:buFont typeface="Wingdings" panose="05000000000000000000" pitchFamily="2" charset="2"/>
              <a:buChar char="à"/>
            </a:pPr>
            <a:endParaRPr lang="nl-BE" dirty="0">
              <a:sym typeface="Wingdings" panose="05000000000000000000" pitchFamily="2" charset="2"/>
            </a:endParaRPr>
          </a:p>
          <a:p>
            <a:pPr marL="742950" lvl="1" indent="-285750">
              <a:buFont typeface="Wingdings" panose="05000000000000000000" pitchFamily="2" charset="2"/>
              <a:buChar char="à"/>
            </a:pPr>
            <a:r>
              <a:rPr lang="nl-BE" dirty="0">
                <a:sym typeface="Wingdings" panose="05000000000000000000" pitchFamily="2" charset="2"/>
              </a:rPr>
              <a:t>Heel kleine verschillen, niet per se significant belangrijk of te counteren</a:t>
            </a:r>
            <a:endParaRPr lang="nl-BE" dirty="0"/>
          </a:p>
          <a:p>
            <a:endParaRPr lang="nl-BE" dirty="0"/>
          </a:p>
          <a:p>
            <a:endParaRPr lang="nl-BE" dirty="0"/>
          </a:p>
          <a:p>
            <a:endParaRPr lang="nl-BE" dirty="0"/>
          </a:p>
        </p:txBody>
      </p:sp>
    </p:spTree>
    <p:extLst>
      <p:ext uri="{BB962C8B-B14F-4D97-AF65-F5344CB8AC3E}">
        <p14:creationId xmlns:p14="http://schemas.microsoft.com/office/powerpoint/2010/main" val="1121073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65A6D5-9155-6A6C-77B8-135BCC29D608}"/>
              </a:ext>
            </a:extLst>
          </p:cNvPr>
          <p:cNvSpPr>
            <a:spLocks noGrp="1"/>
          </p:cNvSpPr>
          <p:nvPr>
            <p:ph type="title"/>
          </p:nvPr>
        </p:nvSpPr>
        <p:spPr/>
        <p:txBody>
          <a:bodyPr/>
          <a:lstStyle/>
          <a:p>
            <a:r>
              <a:rPr lang="nl-BE" dirty="0"/>
              <a:t>Beoordeling per nieuwsbrief</a:t>
            </a:r>
          </a:p>
        </p:txBody>
      </p:sp>
      <p:graphicFrame>
        <p:nvGraphicFramePr>
          <p:cNvPr id="4" name="Tijdelijke aanduiding voor inhoud 3">
            <a:extLst>
              <a:ext uri="{FF2B5EF4-FFF2-40B4-BE49-F238E27FC236}">
                <a16:creationId xmlns:a16="http://schemas.microsoft.com/office/drawing/2014/main" id="{D5C735ED-0614-AF03-FAD7-9E0C04620B8C}"/>
              </a:ext>
            </a:extLst>
          </p:cNvPr>
          <p:cNvGraphicFramePr>
            <a:graphicFrameLocks noGrp="1"/>
          </p:cNvGraphicFramePr>
          <p:nvPr>
            <p:ph idx="1"/>
            <p:extLst>
              <p:ext uri="{D42A27DB-BD31-4B8C-83A1-F6EECF244321}">
                <p14:modId xmlns:p14="http://schemas.microsoft.com/office/powerpoint/2010/main" val="648588604"/>
              </p:ext>
            </p:extLst>
          </p:nvPr>
        </p:nvGraphicFramePr>
        <p:xfrm>
          <a:off x="874713" y="1677988"/>
          <a:ext cx="9967458" cy="46483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C4AB0E01-4976-B5A9-CF5A-DA3220B50C32}"/>
              </a:ext>
            </a:extLst>
          </p:cNvPr>
          <p:cNvSpPr txBox="1"/>
          <p:nvPr/>
        </p:nvSpPr>
        <p:spPr>
          <a:xfrm>
            <a:off x="4785962" y="6326372"/>
            <a:ext cx="2620076" cy="276999"/>
          </a:xfrm>
          <a:prstGeom prst="rect">
            <a:avLst/>
          </a:prstGeom>
          <a:noFill/>
        </p:spPr>
        <p:txBody>
          <a:bodyPr wrap="none" rtlCol="0">
            <a:spAutoFit/>
          </a:bodyPr>
          <a:lstStyle/>
          <a:p>
            <a:r>
              <a:rPr lang="nl-BE" sz="1200" dirty="0"/>
              <a:t>Weergave in % van n respondenten</a:t>
            </a:r>
          </a:p>
        </p:txBody>
      </p:sp>
      <p:sp>
        <p:nvSpPr>
          <p:cNvPr id="2" name="Rechthoek 1">
            <a:extLst>
              <a:ext uri="{FF2B5EF4-FFF2-40B4-BE49-F238E27FC236}">
                <a16:creationId xmlns:a16="http://schemas.microsoft.com/office/drawing/2014/main" id="{0AFBF45A-3C26-746A-DE2E-71462968FE51}"/>
              </a:ext>
            </a:extLst>
          </p:cNvPr>
          <p:cNvSpPr/>
          <p:nvPr/>
        </p:nvSpPr>
        <p:spPr>
          <a:xfrm>
            <a:off x="874713" y="4002180"/>
            <a:ext cx="1878535" cy="2579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hthoek 5">
            <a:extLst>
              <a:ext uri="{FF2B5EF4-FFF2-40B4-BE49-F238E27FC236}">
                <a16:creationId xmlns:a16="http://schemas.microsoft.com/office/drawing/2014/main" id="{5167974F-189C-BDFD-1552-9909F4F07008}"/>
              </a:ext>
            </a:extLst>
          </p:cNvPr>
          <p:cNvSpPr/>
          <p:nvPr/>
        </p:nvSpPr>
        <p:spPr>
          <a:xfrm>
            <a:off x="874713" y="4496224"/>
            <a:ext cx="1878535" cy="2579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5648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A4B136-4438-899D-3566-03F429851EE0}"/>
              </a:ext>
            </a:extLst>
          </p:cNvPr>
          <p:cNvSpPr>
            <a:spLocks noGrp="1"/>
          </p:cNvSpPr>
          <p:nvPr>
            <p:ph type="title"/>
          </p:nvPr>
        </p:nvSpPr>
        <p:spPr/>
        <p:txBody>
          <a:bodyPr/>
          <a:lstStyle/>
          <a:p>
            <a:r>
              <a:rPr lang="nl-BE" dirty="0"/>
              <a:t>Respons</a:t>
            </a:r>
          </a:p>
        </p:txBody>
      </p:sp>
      <p:graphicFrame>
        <p:nvGraphicFramePr>
          <p:cNvPr id="2" name="Grafiek 1">
            <a:extLst>
              <a:ext uri="{FF2B5EF4-FFF2-40B4-BE49-F238E27FC236}">
                <a16:creationId xmlns:a16="http://schemas.microsoft.com/office/drawing/2014/main" id="{43C6FAD7-001D-F95C-930E-840312923D8E}"/>
              </a:ext>
            </a:extLst>
          </p:cNvPr>
          <p:cNvGraphicFramePr>
            <a:graphicFrameLocks/>
          </p:cNvGraphicFramePr>
          <p:nvPr>
            <p:extLst>
              <p:ext uri="{D42A27DB-BD31-4B8C-83A1-F6EECF244321}">
                <p14:modId xmlns:p14="http://schemas.microsoft.com/office/powerpoint/2010/main" val="1678544679"/>
              </p:ext>
            </p:extLst>
          </p:nvPr>
        </p:nvGraphicFramePr>
        <p:xfrm>
          <a:off x="1114245" y="764541"/>
          <a:ext cx="9376913" cy="567939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hoek 4">
            <a:extLst>
              <a:ext uri="{FF2B5EF4-FFF2-40B4-BE49-F238E27FC236}">
                <a16:creationId xmlns:a16="http://schemas.microsoft.com/office/drawing/2014/main" id="{FDE0A79B-ED85-74EE-5A81-525870F378D2}"/>
              </a:ext>
            </a:extLst>
          </p:cNvPr>
          <p:cNvSpPr/>
          <p:nvPr/>
        </p:nvSpPr>
        <p:spPr>
          <a:xfrm>
            <a:off x="2185521" y="4465689"/>
            <a:ext cx="465316" cy="2867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68B9E7E8-A4DE-75F6-F824-640DB84A947F}"/>
              </a:ext>
            </a:extLst>
          </p:cNvPr>
          <p:cNvSpPr/>
          <p:nvPr/>
        </p:nvSpPr>
        <p:spPr>
          <a:xfrm>
            <a:off x="4656248" y="4248727"/>
            <a:ext cx="465316" cy="3603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D773989A-8015-634C-DFCC-6A4F946192B7}"/>
              </a:ext>
            </a:extLst>
          </p:cNvPr>
          <p:cNvSpPr txBox="1"/>
          <p:nvPr/>
        </p:nvSpPr>
        <p:spPr>
          <a:xfrm>
            <a:off x="2057400" y="3004072"/>
            <a:ext cx="3929743" cy="600164"/>
          </a:xfrm>
          <a:prstGeom prst="rect">
            <a:avLst/>
          </a:prstGeom>
          <a:noFill/>
          <a:ln>
            <a:solidFill>
              <a:srgbClr val="FF0000"/>
            </a:solidFill>
          </a:ln>
        </p:spPr>
        <p:txBody>
          <a:bodyPr wrap="square" rtlCol="0">
            <a:spAutoFit/>
          </a:bodyPr>
          <a:lstStyle/>
          <a:p>
            <a:r>
              <a:rPr lang="nl-BE" sz="1100" dirty="0"/>
              <a:t>Aantal competitiemanager/commissielid is te laag om conclusies te trekken uit gemiddelden. Bij opsplitsingen per functie moet hier dus rekening mee gehouden worden.</a:t>
            </a:r>
          </a:p>
        </p:txBody>
      </p:sp>
    </p:spTree>
    <p:extLst>
      <p:ext uri="{BB962C8B-B14F-4D97-AF65-F5344CB8AC3E}">
        <p14:creationId xmlns:p14="http://schemas.microsoft.com/office/powerpoint/2010/main" val="357331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9C88BE-ADBC-4154-8EB4-4CB0A5C0EF9A}"/>
              </a:ext>
            </a:extLst>
          </p:cNvPr>
          <p:cNvSpPr>
            <a:spLocks noGrp="1"/>
          </p:cNvSpPr>
          <p:nvPr>
            <p:ph type="title"/>
          </p:nvPr>
        </p:nvSpPr>
        <p:spPr/>
        <p:txBody>
          <a:bodyPr/>
          <a:lstStyle/>
          <a:p>
            <a:r>
              <a:rPr lang="nl-BE" dirty="0"/>
              <a:t>1. Algemene tevredenheid (n=247)</a:t>
            </a:r>
          </a:p>
        </p:txBody>
      </p:sp>
      <p:graphicFrame>
        <p:nvGraphicFramePr>
          <p:cNvPr id="5" name="Grafiek 4">
            <a:extLst>
              <a:ext uri="{FF2B5EF4-FFF2-40B4-BE49-F238E27FC236}">
                <a16:creationId xmlns:a16="http://schemas.microsoft.com/office/drawing/2014/main" id="{D878AB9A-00DF-700F-76F2-CAD9AACBE34E}"/>
              </a:ext>
            </a:extLst>
          </p:cNvPr>
          <p:cNvGraphicFramePr>
            <a:graphicFrameLocks/>
          </p:cNvGraphicFramePr>
          <p:nvPr>
            <p:extLst>
              <p:ext uri="{D42A27DB-BD31-4B8C-83A1-F6EECF244321}">
                <p14:modId xmlns:p14="http://schemas.microsoft.com/office/powerpoint/2010/main" val="1453616521"/>
              </p:ext>
            </p:extLst>
          </p:nvPr>
        </p:nvGraphicFramePr>
        <p:xfrm>
          <a:off x="2456873" y="1782330"/>
          <a:ext cx="9476509" cy="49137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285A30AF-63B5-B755-40E2-EA193FA2B5B9}"/>
              </a:ext>
            </a:extLst>
          </p:cNvPr>
          <p:cNvSpPr txBox="1"/>
          <p:nvPr/>
        </p:nvSpPr>
        <p:spPr>
          <a:xfrm>
            <a:off x="8886187" y="1388506"/>
            <a:ext cx="3906982" cy="1015663"/>
          </a:xfrm>
          <a:prstGeom prst="rect">
            <a:avLst/>
          </a:prstGeom>
          <a:noFill/>
        </p:spPr>
        <p:txBody>
          <a:bodyPr wrap="square" rtlCol="0">
            <a:spAutoFit/>
          </a:bodyPr>
          <a:lstStyle/>
          <a:p>
            <a:r>
              <a:rPr lang="nl-BE" sz="1200" dirty="0"/>
              <a:t>Algemeen gemiddelde score van 7,7</a:t>
            </a:r>
          </a:p>
          <a:p>
            <a:endParaRPr lang="nl-BE" sz="1200" dirty="0"/>
          </a:p>
          <a:p>
            <a:r>
              <a:rPr lang="nl-BE" sz="1200" dirty="0"/>
              <a:t>Geen verschil tussen begin en einde vragenlijst</a:t>
            </a:r>
          </a:p>
          <a:p>
            <a:endParaRPr lang="nl-BE" sz="1200" dirty="0"/>
          </a:p>
          <a:p>
            <a:r>
              <a:rPr lang="nl-BE" sz="1200" dirty="0"/>
              <a:t>Kleine verschillen tussen functies onderling</a:t>
            </a:r>
          </a:p>
        </p:txBody>
      </p:sp>
      <p:sp>
        <p:nvSpPr>
          <p:cNvPr id="7" name="Rechthoek 6">
            <a:extLst>
              <a:ext uri="{FF2B5EF4-FFF2-40B4-BE49-F238E27FC236}">
                <a16:creationId xmlns:a16="http://schemas.microsoft.com/office/drawing/2014/main" id="{4D608EB2-CDCE-4097-C689-36E9E1CB2313}"/>
              </a:ext>
            </a:extLst>
          </p:cNvPr>
          <p:cNvSpPr/>
          <p:nvPr/>
        </p:nvSpPr>
        <p:spPr>
          <a:xfrm rot="18970733">
            <a:off x="2364544" y="5763816"/>
            <a:ext cx="1163647" cy="2867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0874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77CB327-43B1-DFC7-0E65-FEFA7743249D}"/>
              </a:ext>
            </a:extLst>
          </p:cNvPr>
          <p:cNvSpPr>
            <a:spLocks noGrp="1"/>
          </p:cNvSpPr>
          <p:nvPr>
            <p:ph type="title" idx="4294967295"/>
          </p:nvPr>
        </p:nvSpPr>
        <p:spPr>
          <a:xfrm>
            <a:off x="1671493" y="88280"/>
            <a:ext cx="7223125" cy="984250"/>
          </a:xfrm>
        </p:spPr>
        <p:txBody>
          <a:bodyPr/>
          <a:lstStyle/>
          <a:p>
            <a:r>
              <a:rPr lang="nl-BE" dirty="0"/>
              <a:t>2. Perceptie (n=247)</a:t>
            </a:r>
          </a:p>
        </p:txBody>
      </p:sp>
      <p:graphicFrame>
        <p:nvGraphicFramePr>
          <p:cNvPr id="4" name="Grafiek 3">
            <a:extLst>
              <a:ext uri="{FF2B5EF4-FFF2-40B4-BE49-F238E27FC236}">
                <a16:creationId xmlns:a16="http://schemas.microsoft.com/office/drawing/2014/main" id="{4E8E5B6A-8DF2-D6EB-B69A-9F2817FB861B}"/>
              </a:ext>
            </a:extLst>
          </p:cNvPr>
          <p:cNvGraphicFramePr>
            <a:graphicFrameLocks/>
          </p:cNvGraphicFramePr>
          <p:nvPr>
            <p:extLst>
              <p:ext uri="{D42A27DB-BD31-4B8C-83A1-F6EECF244321}">
                <p14:modId xmlns:p14="http://schemas.microsoft.com/office/powerpoint/2010/main" val="622146558"/>
              </p:ext>
            </p:extLst>
          </p:nvPr>
        </p:nvGraphicFramePr>
        <p:xfrm>
          <a:off x="2463802" y="1524574"/>
          <a:ext cx="7407563" cy="48110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vak 4">
            <a:extLst>
              <a:ext uri="{FF2B5EF4-FFF2-40B4-BE49-F238E27FC236}">
                <a16:creationId xmlns:a16="http://schemas.microsoft.com/office/drawing/2014/main" id="{C137B037-BDF7-7807-9411-2DE4FCB8CF28}"/>
              </a:ext>
            </a:extLst>
          </p:cNvPr>
          <p:cNvSpPr txBox="1"/>
          <p:nvPr/>
        </p:nvSpPr>
        <p:spPr>
          <a:xfrm>
            <a:off x="1034475" y="1898014"/>
            <a:ext cx="1611742" cy="369332"/>
          </a:xfrm>
          <a:prstGeom prst="rect">
            <a:avLst/>
          </a:prstGeom>
          <a:noFill/>
        </p:spPr>
        <p:txBody>
          <a:bodyPr wrap="square" rtlCol="0">
            <a:spAutoFit/>
          </a:bodyPr>
          <a:lstStyle/>
          <a:p>
            <a:pPr algn="r"/>
            <a:r>
              <a:rPr lang="nl-BE" dirty="0"/>
              <a:t>TOP-DOWN</a:t>
            </a:r>
          </a:p>
        </p:txBody>
      </p:sp>
      <p:sp>
        <p:nvSpPr>
          <p:cNvPr id="6" name="Tekstvak 5">
            <a:extLst>
              <a:ext uri="{FF2B5EF4-FFF2-40B4-BE49-F238E27FC236}">
                <a16:creationId xmlns:a16="http://schemas.microsoft.com/office/drawing/2014/main" id="{DFF7B4B3-7A72-5B0A-4052-09B9332D49B5}"/>
              </a:ext>
            </a:extLst>
          </p:cNvPr>
          <p:cNvSpPr txBox="1"/>
          <p:nvPr/>
        </p:nvSpPr>
        <p:spPr>
          <a:xfrm>
            <a:off x="9721272" y="1898014"/>
            <a:ext cx="1898071" cy="369332"/>
          </a:xfrm>
          <a:prstGeom prst="rect">
            <a:avLst/>
          </a:prstGeom>
          <a:noFill/>
        </p:spPr>
        <p:txBody>
          <a:bodyPr wrap="square" rtlCol="0">
            <a:spAutoFit/>
          </a:bodyPr>
          <a:lstStyle/>
          <a:p>
            <a:r>
              <a:rPr lang="nl-BE" dirty="0"/>
              <a:t>BOTTOM-UP</a:t>
            </a:r>
          </a:p>
        </p:txBody>
      </p:sp>
      <p:cxnSp>
        <p:nvCxnSpPr>
          <p:cNvPr id="8" name="Rechte verbindingslijn met pijl 7">
            <a:extLst>
              <a:ext uri="{FF2B5EF4-FFF2-40B4-BE49-F238E27FC236}">
                <a16:creationId xmlns:a16="http://schemas.microsoft.com/office/drawing/2014/main" id="{1BC92C9D-2EC3-FB3B-C7A2-E29EF2B8D085}"/>
              </a:ext>
            </a:extLst>
          </p:cNvPr>
          <p:cNvCxnSpPr>
            <a:cxnSpLocks/>
          </p:cNvCxnSpPr>
          <p:nvPr/>
        </p:nvCxnSpPr>
        <p:spPr>
          <a:xfrm>
            <a:off x="6167583" y="1745672"/>
            <a:ext cx="0" cy="434109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F3E06617-B98A-2241-C262-BDD86A945687}"/>
              </a:ext>
            </a:extLst>
          </p:cNvPr>
          <p:cNvSpPr txBox="1"/>
          <p:nvPr/>
        </p:nvSpPr>
        <p:spPr>
          <a:xfrm>
            <a:off x="5482938" y="1437895"/>
            <a:ext cx="1369290" cy="307777"/>
          </a:xfrm>
          <a:prstGeom prst="rect">
            <a:avLst/>
          </a:prstGeom>
          <a:noFill/>
        </p:spPr>
        <p:txBody>
          <a:bodyPr wrap="square" rtlCol="0">
            <a:spAutoFit/>
          </a:bodyPr>
          <a:lstStyle/>
          <a:p>
            <a:pPr algn="ctr"/>
            <a:r>
              <a:rPr lang="nl-BE" sz="1400" dirty="0"/>
              <a:t>NEUTRAAL</a:t>
            </a:r>
          </a:p>
        </p:txBody>
      </p:sp>
      <p:cxnSp>
        <p:nvCxnSpPr>
          <p:cNvPr id="16" name="Rechte verbindingslijn met pijl 15">
            <a:extLst>
              <a:ext uri="{FF2B5EF4-FFF2-40B4-BE49-F238E27FC236}">
                <a16:creationId xmlns:a16="http://schemas.microsoft.com/office/drawing/2014/main" id="{5126E671-BD17-89BE-1814-4C132AEDC991}"/>
              </a:ext>
            </a:extLst>
          </p:cNvPr>
          <p:cNvCxnSpPr>
            <a:cxnSpLocks/>
          </p:cNvCxnSpPr>
          <p:nvPr/>
        </p:nvCxnSpPr>
        <p:spPr>
          <a:xfrm>
            <a:off x="2625438" y="1759544"/>
            <a:ext cx="0" cy="434109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EBC75564-7E29-B65F-9E5A-689705974DC8}"/>
              </a:ext>
            </a:extLst>
          </p:cNvPr>
          <p:cNvCxnSpPr>
            <a:cxnSpLocks/>
          </p:cNvCxnSpPr>
          <p:nvPr/>
        </p:nvCxnSpPr>
        <p:spPr>
          <a:xfrm>
            <a:off x="9721273" y="1759544"/>
            <a:ext cx="0" cy="434109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3273EF03-8941-B3E7-06F9-9F4599717B87}"/>
              </a:ext>
            </a:extLst>
          </p:cNvPr>
          <p:cNvSpPr txBox="1"/>
          <p:nvPr/>
        </p:nvSpPr>
        <p:spPr>
          <a:xfrm>
            <a:off x="0" y="2804093"/>
            <a:ext cx="2625436" cy="369332"/>
          </a:xfrm>
          <a:prstGeom prst="rect">
            <a:avLst/>
          </a:prstGeom>
          <a:noFill/>
        </p:spPr>
        <p:txBody>
          <a:bodyPr wrap="square" rtlCol="0">
            <a:spAutoFit/>
          </a:bodyPr>
          <a:lstStyle/>
          <a:p>
            <a:pPr algn="r"/>
            <a:r>
              <a:rPr lang="nl-BE" dirty="0"/>
              <a:t>ALGEMENE AANPAK</a:t>
            </a:r>
          </a:p>
        </p:txBody>
      </p:sp>
      <p:sp>
        <p:nvSpPr>
          <p:cNvPr id="19" name="Tekstvak 18">
            <a:extLst>
              <a:ext uri="{FF2B5EF4-FFF2-40B4-BE49-F238E27FC236}">
                <a16:creationId xmlns:a16="http://schemas.microsoft.com/office/drawing/2014/main" id="{F5381A05-3CA6-D31B-94C3-D0A2FF3AC477}"/>
              </a:ext>
            </a:extLst>
          </p:cNvPr>
          <p:cNvSpPr txBox="1"/>
          <p:nvPr/>
        </p:nvSpPr>
        <p:spPr>
          <a:xfrm>
            <a:off x="9721273" y="2804093"/>
            <a:ext cx="1209964" cy="369332"/>
          </a:xfrm>
          <a:prstGeom prst="rect">
            <a:avLst/>
          </a:prstGeom>
          <a:noFill/>
        </p:spPr>
        <p:txBody>
          <a:bodyPr wrap="square" rtlCol="0">
            <a:spAutoFit/>
          </a:bodyPr>
          <a:lstStyle/>
          <a:p>
            <a:r>
              <a:rPr lang="nl-BE" dirty="0"/>
              <a:t>OP MAAT</a:t>
            </a:r>
          </a:p>
        </p:txBody>
      </p:sp>
      <p:sp>
        <p:nvSpPr>
          <p:cNvPr id="20" name="Tekstvak 19">
            <a:extLst>
              <a:ext uri="{FF2B5EF4-FFF2-40B4-BE49-F238E27FC236}">
                <a16:creationId xmlns:a16="http://schemas.microsoft.com/office/drawing/2014/main" id="{68660875-B72C-840A-D691-8582F4E5C393}"/>
              </a:ext>
            </a:extLst>
          </p:cNvPr>
          <p:cNvSpPr txBox="1"/>
          <p:nvPr/>
        </p:nvSpPr>
        <p:spPr>
          <a:xfrm>
            <a:off x="886692" y="3710172"/>
            <a:ext cx="1759525" cy="369332"/>
          </a:xfrm>
          <a:prstGeom prst="rect">
            <a:avLst/>
          </a:prstGeom>
          <a:noFill/>
        </p:spPr>
        <p:txBody>
          <a:bodyPr wrap="square" rtlCol="0">
            <a:spAutoFit/>
          </a:bodyPr>
          <a:lstStyle/>
          <a:p>
            <a:pPr algn="r"/>
            <a:r>
              <a:rPr lang="nl-BE" dirty="0"/>
              <a:t>GESLOTEN</a:t>
            </a:r>
          </a:p>
        </p:txBody>
      </p:sp>
      <p:sp>
        <p:nvSpPr>
          <p:cNvPr id="21" name="Tekstvak 20">
            <a:extLst>
              <a:ext uri="{FF2B5EF4-FFF2-40B4-BE49-F238E27FC236}">
                <a16:creationId xmlns:a16="http://schemas.microsoft.com/office/drawing/2014/main" id="{927C727B-96F6-F5BC-D826-5FDB0989C3EE}"/>
              </a:ext>
            </a:extLst>
          </p:cNvPr>
          <p:cNvSpPr txBox="1"/>
          <p:nvPr/>
        </p:nvSpPr>
        <p:spPr>
          <a:xfrm>
            <a:off x="9721271" y="3710172"/>
            <a:ext cx="2544619" cy="369332"/>
          </a:xfrm>
          <a:prstGeom prst="rect">
            <a:avLst/>
          </a:prstGeom>
          <a:noFill/>
        </p:spPr>
        <p:txBody>
          <a:bodyPr wrap="square" rtlCol="0">
            <a:spAutoFit/>
          </a:bodyPr>
          <a:lstStyle/>
          <a:p>
            <a:r>
              <a:rPr lang="nl-BE" dirty="0"/>
              <a:t>AANSPREEKBAAR</a:t>
            </a:r>
          </a:p>
        </p:txBody>
      </p:sp>
      <p:sp>
        <p:nvSpPr>
          <p:cNvPr id="22" name="Tekstvak 21">
            <a:extLst>
              <a:ext uri="{FF2B5EF4-FFF2-40B4-BE49-F238E27FC236}">
                <a16:creationId xmlns:a16="http://schemas.microsoft.com/office/drawing/2014/main" id="{42F53580-A97A-F901-2673-D3A379AA17BE}"/>
              </a:ext>
            </a:extLst>
          </p:cNvPr>
          <p:cNvSpPr txBox="1"/>
          <p:nvPr/>
        </p:nvSpPr>
        <p:spPr>
          <a:xfrm>
            <a:off x="240146" y="4616251"/>
            <a:ext cx="2412999" cy="369332"/>
          </a:xfrm>
          <a:prstGeom prst="rect">
            <a:avLst/>
          </a:prstGeom>
          <a:noFill/>
        </p:spPr>
        <p:txBody>
          <a:bodyPr wrap="square" rtlCol="0">
            <a:spAutoFit/>
          </a:bodyPr>
          <a:lstStyle/>
          <a:p>
            <a:pPr algn="r"/>
            <a:r>
              <a:rPr lang="nl-BE" dirty="0"/>
              <a:t>BEHOUDSGEZIND</a:t>
            </a:r>
          </a:p>
        </p:txBody>
      </p:sp>
      <p:sp>
        <p:nvSpPr>
          <p:cNvPr id="23" name="Tekstvak 22">
            <a:extLst>
              <a:ext uri="{FF2B5EF4-FFF2-40B4-BE49-F238E27FC236}">
                <a16:creationId xmlns:a16="http://schemas.microsoft.com/office/drawing/2014/main" id="{15750A1C-C467-5E02-AF3C-92898BAC950F}"/>
              </a:ext>
            </a:extLst>
          </p:cNvPr>
          <p:cNvSpPr txBox="1"/>
          <p:nvPr/>
        </p:nvSpPr>
        <p:spPr>
          <a:xfrm>
            <a:off x="9721272" y="4616251"/>
            <a:ext cx="2119746" cy="369332"/>
          </a:xfrm>
          <a:prstGeom prst="rect">
            <a:avLst/>
          </a:prstGeom>
          <a:noFill/>
        </p:spPr>
        <p:txBody>
          <a:bodyPr wrap="square" rtlCol="0">
            <a:spAutoFit/>
          </a:bodyPr>
          <a:lstStyle/>
          <a:p>
            <a:r>
              <a:rPr lang="nl-BE" dirty="0"/>
              <a:t>VERNIEUWEND</a:t>
            </a:r>
          </a:p>
        </p:txBody>
      </p:sp>
      <p:sp>
        <p:nvSpPr>
          <p:cNvPr id="24" name="Tekstvak 23">
            <a:extLst>
              <a:ext uri="{FF2B5EF4-FFF2-40B4-BE49-F238E27FC236}">
                <a16:creationId xmlns:a16="http://schemas.microsoft.com/office/drawing/2014/main" id="{EA6D1FC9-BE53-7092-9B3A-5D8520234FB6}"/>
              </a:ext>
            </a:extLst>
          </p:cNvPr>
          <p:cNvSpPr txBox="1"/>
          <p:nvPr/>
        </p:nvSpPr>
        <p:spPr>
          <a:xfrm>
            <a:off x="1743941" y="5522330"/>
            <a:ext cx="909780" cy="369332"/>
          </a:xfrm>
          <a:prstGeom prst="rect">
            <a:avLst/>
          </a:prstGeom>
          <a:noFill/>
        </p:spPr>
        <p:txBody>
          <a:bodyPr wrap="square" rtlCol="0">
            <a:spAutoFit/>
          </a:bodyPr>
          <a:lstStyle/>
          <a:p>
            <a:pPr algn="r"/>
            <a:r>
              <a:rPr lang="nl-BE" dirty="0"/>
              <a:t>KOUD</a:t>
            </a:r>
          </a:p>
        </p:txBody>
      </p:sp>
      <p:sp>
        <p:nvSpPr>
          <p:cNvPr id="25" name="Tekstvak 24">
            <a:extLst>
              <a:ext uri="{FF2B5EF4-FFF2-40B4-BE49-F238E27FC236}">
                <a16:creationId xmlns:a16="http://schemas.microsoft.com/office/drawing/2014/main" id="{F8B1E563-D317-0CF9-24B7-B3E0B19FDAE7}"/>
              </a:ext>
            </a:extLst>
          </p:cNvPr>
          <p:cNvSpPr txBox="1"/>
          <p:nvPr/>
        </p:nvSpPr>
        <p:spPr>
          <a:xfrm>
            <a:off x="9663549" y="5563320"/>
            <a:ext cx="909780" cy="369332"/>
          </a:xfrm>
          <a:prstGeom prst="rect">
            <a:avLst/>
          </a:prstGeom>
          <a:noFill/>
        </p:spPr>
        <p:txBody>
          <a:bodyPr wrap="square" rtlCol="0">
            <a:spAutoFit/>
          </a:bodyPr>
          <a:lstStyle/>
          <a:p>
            <a:r>
              <a:rPr lang="nl-BE" dirty="0"/>
              <a:t>WARM</a:t>
            </a:r>
          </a:p>
        </p:txBody>
      </p:sp>
      <p:sp>
        <p:nvSpPr>
          <p:cNvPr id="27" name="Tekstvak 26">
            <a:extLst>
              <a:ext uri="{FF2B5EF4-FFF2-40B4-BE49-F238E27FC236}">
                <a16:creationId xmlns:a16="http://schemas.microsoft.com/office/drawing/2014/main" id="{05C475ED-3A82-3610-BE04-9A44EE7C462A}"/>
              </a:ext>
            </a:extLst>
          </p:cNvPr>
          <p:cNvSpPr txBox="1"/>
          <p:nvPr/>
        </p:nvSpPr>
        <p:spPr>
          <a:xfrm>
            <a:off x="1940791" y="1437894"/>
            <a:ext cx="1369290" cy="307777"/>
          </a:xfrm>
          <a:prstGeom prst="rect">
            <a:avLst/>
          </a:prstGeom>
          <a:noFill/>
        </p:spPr>
        <p:txBody>
          <a:bodyPr wrap="square" rtlCol="0">
            <a:spAutoFit/>
          </a:bodyPr>
          <a:lstStyle/>
          <a:p>
            <a:pPr algn="ctr"/>
            <a:r>
              <a:rPr lang="nl-BE" sz="1400" dirty="0"/>
              <a:t>-50</a:t>
            </a:r>
          </a:p>
        </p:txBody>
      </p:sp>
      <p:sp>
        <p:nvSpPr>
          <p:cNvPr id="28" name="Tekstvak 27">
            <a:extLst>
              <a:ext uri="{FF2B5EF4-FFF2-40B4-BE49-F238E27FC236}">
                <a16:creationId xmlns:a16="http://schemas.microsoft.com/office/drawing/2014/main" id="{1E05B17C-7A0E-7D72-41D6-574BC9029B95}"/>
              </a:ext>
            </a:extLst>
          </p:cNvPr>
          <p:cNvSpPr txBox="1"/>
          <p:nvPr/>
        </p:nvSpPr>
        <p:spPr>
          <a:xfrm>
            <a:off x="9043553" y="1437672"/>
            <a:ext cx="1369290" cy="307777"/>
          </a:xfrm>
          <a:prstGeom prst="rect">
            <a:avLst/>
          </a:prstGeom>
          <a:noFill/>
        </p:spPr>
        <p:txBody>
          <a:bodyPr wrap="square" rtlCol="0">
            <a:spAutoFit/>
          </a:bodyPr>
          <a:lstStyle/>
          <a:p>
            <a:pPr algn="ctr"/>
            <a:r>
              <a:rPr lang="nl-BE" sz="1400" dirty="0"/>
              <a:t>50</a:t>
            </a:r>
          </a:p>
        </p:txBody>
      </p:sp>
      <p:sp>
        <p:nvSpPr>
          <p:cNvPr id="2" name="Tekstvak 1">
            <a:extLst>
              <a:ext uri="{FF2B5EF4-FFF2-40B4-BE49-F238E27FC236}">
                <a16:creationId xmlns:a16="http://schemas.microsoft.com/office/drawing/2014/main" id="{9F68E523-302E-B8FD-6003-3DF859E3BA86}"/>
              </a:ext>
            </a:extLst>
          </p:cNvPr>
          <p:cNvSpPr txBox="1"/>
          <p:nvPr/>
        </p:nvSpPr>
        <p:spPr>
          <a:xfrm>
            <a:off x="5051621" y="6441232"/>
            <a:ext cx="2294667" cy="276999"/>
          </a:xfrm>
          <a:prstGeom prst="rect">
            <a:avLst/>
          </a:prstGeom>
          <a:noFill/>
        </p:spPr>
        <p:txBody>
          <a:bodyPr wrap="none" rtlCol="0">
            <a:spAutoFit/>
          </a:bodyPr>
          <a:lstStyle/>
          <a:p>
            <a:r>
              <a:rPr lang="nl-BE" sz="1200" dirty="0"/>
              <a:t>Weergave in gemiddelde score</a:t>
            </a:r>
          </a:p>
        </p:txBody>
      </p:sp>
    </p:spTree>
    <p:extLst>
      <p:ext uri="{BB962C8B-B14F-4D97-AF65-F5344CB8AC3E}">
        <p14:creationId xmlns:p14="http://schemas.microsoft.com/office/powerpoint/2010/main" val="305600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C17B9B-F985-ED50-C7D0-F33997DB53E9}"/>
              </a:ext>
            </a:extLst>
          </p:cNvPr>
          <p:cNvSpPr>
            <a:spLocks noGrp="1"/>
          </p:cNvSpPr>
          <p:nvPr>
            <p:ph type="title"/>
          </p:nvPr>
        </p:nvSpPr>
        <p:spPr/>
        <p:txBody>
          <a:bodyPr/>
          <a:lstStyle/>
          <a:p>
            <a:r>
              <a:rPr lang="nl-BE" dirty="0"/>
              <a:t>4. Waarden (n=247)</a:t>
            </a:r>
          </a:p>
        </p:txBody>
      </p:sp>
      <p:graphicFrame>
        <p:nvGraphicFramePr>
          <p:cNvPr id="4" name="Tijdelijke aanduiding voor inhoud 3">
            <a:extLst>
              <a:ext uri="{FF2B5EF4-FFF2-40B4-BE49-F238E27FC236}">
                <a16:creationId xmlns:a16="http://schemas.microsoft.com/office/drawing/2014/main" id="{6C5C3F01-258C-4FFF-8E93-3CDFE5F6993E}"/>
              </a:ext>
            </a:extLst>
          </p:cNvPr>
          <p:cNvGraphicFramePr>
            <a:graphicFrameLocks noGrp="1"/>
          </p:cNvGraphicFramePr>
          <p:nvPr>
            <p:ph idx="1"/>
            <p:extLst>
              <p:ext uri="{D42A27DB-BD31-4B8C-83A1-F6EECF244321}">
                <p14:modId xmlns:p14="http://schemas.microsoft.com/office/powerpoint/2010/main" val="3583714877"/>
              </p:ext>
            </p:extLst>
          </p:nvPr>
        </p:nvGraphicFramePr>
        <p:xfrm>
          <a:off x="2872383" y="1515338"/>
          <a:ext cx="7361670" cy="47412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0CC5ABBD-C27B-D6E8-AD86-A6B9C6C8DC9A}"/>
              </a:ext>
            </a:extLst>
          </p:cNvPr>
          <p:cNvSpPr txBox="1"/>
          <p:nvPr/>
        </p:nvSpPr>
        <p:spPr>
          <a:xfrm>
            <a:off x="4013202" y="3516648"/>
            <a:ext cx="1533236" cy="369332"/>
          </a:xfrm>
          <a:prstGeom prst="rect">
            <a:avLst/>
          </a:prstGeom>
          <a:noFill/>
        </p:spPr>
        <p:txBody>
          <a:bodyPr wrap="square" rtlCol="0">
            <a:spAutoFit/>
          </a:bodyPr>
          <a:lstStyle/>
          <a:p>
            <a:pPr algn="ctr"/>
            <a:r>
              <a:rPr lang="nl-BE" dirty="0">
                <a:solidFill>
                  <a:srgbClr val="FF0000"/>
                </a:solidFill>
              </a:rPr>
              <a:t>21,1%</a:t>
            </a:r>
          </a:p>
        </p:txBody>
      </p:sp>
      <p:sp>
        <p:nvSpPr>
          <p:cNvPr id="7" name="Rechteraccolade 6">
            <a:extLst>
              <a:ext uri="{FF2B5EF4-FFF2-40B4-BE49-F238E27FC236}">
                <a16:creationId xmlns:a16="http://schemas.microsoft.com/office/drawing/2014/main" id="{1BD3F1F3-8079-D2E2-EE46-19F8D6DDC1D1}"/>
              </a:ext>
            </a:extLst>
          </p:cNvPr>
          <p:cNvSpPr/>
          <p:nvPr/>
        </p:nvSpPr>
        <p:spPr>
          <a:xfrm rot="16200000">
            <a:off x="4595155" y="3225519"/>
            <a:ext cx="369331" cy="1690253"/>
          </a:xfrm>
          <a:prstGeom prst="rightBrace">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BE">
              <a:solidFill>
                <a:srgbClr val="FF0000"/>
              </a:solidFill>
            </a:endParaRPr>
          </a:p>
        </p:txBody>
      </p:sp>
      <p:sp>
        <p:nvSpPr>
          <p:cNvPr id="2" name="Tekstvak 1">
            <a:extLst>
              <a:ext uri="{FF2B5EF4-FFF2-40B4-BE49-F238E27FC236}">
                <a16:creationId xmlns:a16="http://schemas.microsoft.com/office/drawing/2014/main" id="{06E148CA-5C43-1C4E-924A-B03CCD5D9C06}"/>
              </a:ext>
            </a:extLst>
          </p:cNvPr>
          <p:cNvSpPr txBox="1"/>
          <p:nvPr/>
        </p:nvSpPr>
        <p:spPr>
          <a:xfrm>
            <a:off x="5051621" y="6441232"/>
            <a:ext cx="3003194" cy="276999"/>
          </a:xfrm>
          <a:prstGeom prst="rect">
            <a:avLst/>
          </a:prstGeom>
          <a:noFill/>
        </p:spPr>
        <p:txBody>
          <a:bodyPr wrap="none" rtlCol="0">
            <a:spAutoFit/>
          </a:bodyPr>
          <a:lstStyle/>
          <a:p>
            <a:r>
              <a:rPr lang="nl-BE" sz="1200" dirty="0"/>
              <a:t>Weergave in % van de 247 respondenten</a:t>
            </a:r>
          </a:p>
        </p:txBody>
      </p:sp>
    </p:spTree>
    <p:extLst>
      <p:ext uri="{BB962C8B-B14F-4D97-AF65-F5344CB8AC3E}">
        <p14:creationId xmlns:p14="http://schemas.microsoft.com/office/powerpoint/2010/main" val="415447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C17B9B-F985-ED50-C7D0-F33997DB53E9}"/>
              </a:ext>
            </a:extLst>
          </p:cNvPr>
          <p:cNvSpPr>
            <a:spLocks noGrp="1"/>
          </p:cNvSpPr>
          <p:nvPr>
            <p:ph type="title"/>
          </p:nvPr>
        </p:nvSpPr>
        <p:spPr/>
        <p:txBody>
          <a:bodyPr/>
          <a:lstStyle/>
          <a:p>
            <a:r>
              <a:rPr lang="nl-BE" dirty="0"/>
              <a:t>4. Waarden (n=247)</a:t>
            </a:r>
          </a:p>
        </p:txBody>
      </p:sp>
      <p:graphicFrame>
        <p:nvGraphicFramePr>
          <p:cNvPr id="8" name="Grafiek 7">
            <a:extLst>
              <a:ext uri="{FF2B5EF4-FFF2-40B4-BE49-F238E27FC236}">
                <a16:creationId xmlns:a16="http://schemas.microsoft.com/office/drawing/2014/main" id="{5BD95D92-240C-FA5F-5A24-C42B7296B144}"/>
              </a:ext>
            </a:extLst>
          </p:cNvPr>
          <p:cNvGraphicFramePr>
            <a:graphicFrameLocks/>
          </p:cNvGraphicFramePr>
          <p:nvPr>
            <p:extLst>
              <p:ext uri="{D42A27DB-BD31-4B8C-83A1-F6EECF244321}">
                <p14:modId xmlns:p14="http://schemas.microsoft.com/office/powerpoint/2010/main" val="1737857505"/>
              </p:ext>
            </p:extLst>
          </p:nvPr>
        </p:nvGraphicFramePr>
        <p:xfrm>
          <a:off x="2733981" y="1515338"/>
          <a:ext cx="7638473" cy="483985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a:extLst>
              <a:ext uri="{FF2B5EF4-FFF2-40B4-BE49-F238E27FC236}">
                <a16:creationId xmlns:a16="http://schemas.microsoft.com/office/drawing/2014/main" id="{F8CB3D67-8485-3463-8BB9-16E622A76B1D}"/>
              </a:ext>
            </a:extLst>
          </p:cNvPr>
          <p:cNvSpPr txBox="1"/>
          <p:nvPr/>
        </p:nvSpPr>
        <p:spPr>
          <a:xfrm>
            <a:off x="3985493" y="3904576"/>
            <a:ext cx="1533236" cy="369332"/>
          </a:xfrm>
          <a:prstGeom prst="rect">
            <a:avLst/>
          </a:prstGeom>
          <a:noFill/>
        </p:spPr>
        <p:txBody>
          <a:bodyPr wrap="square" rtlCol="0">
            <a:spAutoFit/>
          </a:bodyPr>
          <a:lstStyle/>
          <a:p>
            <a:pPr algn="ctr"/>
            <a:r>
              <a:rPr lang="nl-BE" dirty="0">
                <a:solidFill>
                  <a:srgbClr val="FF0000"/>
                </a:solidFill>
              </a:rPr>
              <a:t>10,5%</a:t>
            </a:r>
          </a:p>
        </p:txBody>
      </p:sp>
      <p:sp>
        <p:nvSpPr>
          <p:cNvPr id="10" name="Rechteraccolade 9">
            <a:extLst>
              <a:ext uri="{FF2B5EF4-FFF2-40B4-BE49-F238E27FC236}">
                <a16:creationId xmlns:a16="http://schemas.microsoft.com/office/drawing/2014/main" id="{EBD1D405-CBB6-E27E-8480-316B79E5F900}"/>
              </a:ext>
            </a:extLst>
          </p:cNvPr>
          <p:cNvSpPr/>
          <p:nvPr/>
        </p:nvSpPr>
        <p:spPr>
          <a:xfrm rot="16200000">
            <a:off x="4567446" y="3613447"/>
            <a:ext cx="369331" cy="1690253"/>
          </a:xfrm>
          <a:prstGeom prst="rightBrace">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BE">
              <a:solidFill>
                <a:srgbClr val="FF0000"/>
              </a:solidFill>
            </a:endParaRPr>
          </a:p>
        </p:txBody>
      </p:sp>
      <p:sp>
        <p:nvSpPr>
          <p:cNvPr id="2" name="Tekstvak 1">
            <a:extLst>
              <a:ext uri="{FF2B5EF4-FFF2-40B4-BE49-F238E27FC236}">
                <a16:creationId xmlns:a16="http://schemas.microsoft.com/office/drawing/2014/main" id="{F770A0DA-4B03-E3B0-CD59-1D7C794F8C65}"/>
              </a:ext>
            </a:extLst>
          </p:cNvPr>
          <p:cNvSpPr txBox="1"/>
          <p:nvPr/>
        </p:nvSpPr>
        <p:spPr>
          <a:xfrm>
            <a:off x="5051621" y="6441232"/>
            <a:ext cx="3003194" cy="276999"/>
          </a:xfrm>
          <a:prstGeom prst="rect">
            <a:avLst/>
          </a:prstGeom>
          <a:noFill/>
        </p:spPr>
        <p:txBody>
          <a:bodyPr wrap="none" rtlCol="0">
            <a:spAutoFit/>
          </a:bodyPr>
          <a:lstStyle/>
          <a:p>
            <a:r>
              <a:rPr lang="nl-BE" sz="1200" dirty="0"/>
              <a:t>Weergave in % van de 247 respondenten</a:t>
            </a:r>
          </a:p>
        </p:txBody>
      </p:sp>
    </p:spTree>
    <p:extLst>
      <p:ext uri="{BB962C8B-B14F-4D97-AF65-F5344CB8AC3E}">
        <p14:creationId xmlns:p14="http://schemas.microsoft.com/office/powerpoint/2010/main" val="2071051902"/>
      </p:ext>
    </p:extLst>
  </p:cSld>
  <p:clrMapOvr>
    <a:masterClrMapping/>
  </p:clrMapOvr>
</p:sld>
</file>

<file path=ppt/theme/theme1.xml><?xml version="1.0" encoding="utf-8"?>
<a:theme xmlns:a="http://schemas.openxmlformats.org/drawingml/2006/main" name="GSV">
  <a:themeElements>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V" id="{369C0005-1134-414E-8391-1EBC7506E92F}" vid="{C939AC41-8668-4F96-958C-CB96F5F7B1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G-SPORT A">
    <a:dk1>
      <a:srgbClr val="142BC9"/>
    </a:dk1>
    <a:lt1>
      <a:srgbClr val="FFFFFF"/>
    </a:lt1>
    <a:dk2>
      <a:srgbClr val="00C7B5"/>
    </a:dk2>
    <a:lt2>
      <a:srgbClr val="FFFFFF"/>
    </a:lt2>
    <a:accent1>
      <a:srgbClr val="F5CC00"/>
    </a:accent1>
    <a:accent2>
      <a:srgbClr val="C2C2E5"/>
    </a:accent2>
    <a:accent3>
      <a:srgbClr val="00C7B6"/>
    </a:accent3>
    <a:accent4>
      <a:srgbClr val="FFFFFF"/>
    </a:accent4>
    <a:accent5>
      <a:srgbClr val="F4CC00"/>
    </a:accent5>
    <a:accent6>
      <a:srgbClr val="C1C2E4"/>
    </a:accent6>
    <a:hlink>
      <a:srgbClr val="F90054"/>
    </a:hlink>
    <a:folHlink>
      <a:srgbClr val="F8015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55E17CEF9F24AB94B342E5D2D4D29" ma:contentTypeVersion="19" ma:contentTypeDescription="Een nieuw document maken." ma:contentTypeScope="" ma:versionID="3e1ad40793199b4d44a695a74faa3e76">
  <xsd:schema xmlns:xsd="http://www.w3.org/2001/XMLSchema" xmlns:xs="http://www.w3.org/2001/XMLSchema" xmlns:p="http://schemas.microsoft.com/office/2006/metadata/properties" xmlns:ns2="b5fd2cd4-df8f-4bf9-b9f7-c8dd84e9618e" xmlns:ns3="4108a45f-0d51-48b4-a18f-1242b8260c04" targetNamespace="http://schemas.microsoft.com/office/2006/metadata/properties" ma:root="true" ma:fieldsID="c3ac1ef1f580ef3422b37f6f9e89d36b" ns2:_="" ns3:_="">
    <xsd:import namespace="b5fd2cd4-df8f-4bf9-b9f7-c8dd84e9618e"/>
    <xsd:import namespace="4108a45f-0d51-48b4-a18f-1242b8260c0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d2cd4-df8f-4bf9-b9f7-c8dd84e9618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11d17899-2e1b-472d-8a1a-662df8d64c38}" ma:internalName="TaxCatchAll" ma:showField="CatchAllData" ma:web="b5fd2cd4-df8f-4bf9-b9f7-c8dd84e961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08a45f-0d51-48b4-a18f-1242b8260c0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10105dd6-5585-4959-8298-bf6f55252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fd2cd4-df8f-4bf9-b9f7-c8dd84e9618e" xsi:nil="true"/>
    <lcf76f155ced4ddcb4097134ff3c332f xmlns="4108a45f-0d51-48b4-a18f-1242b8260c0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4A421-4D7D-4B25-9064-71AEF2D85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d2cd4-df8f-4bf9-b9f7-c8dd84e9618e"/>
    <ds:schemaRef ds:uri="4108a45f-0d51-48b4-a18f-1242b8260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CA2A8A-3F9E-4D89-BC74-A1C0E2650B25}">
  <ds:schemaRefs>
    <ds:schemaRef ds:uri="http://purl.org/dc/dcmitype/"/>
    <ds:schemaRef ds:uri="4108a45f-0d51-48b4-a18f-1242b8260c04"/>
    <ds:schemaRef ds:uri="http://purl.org/dc/elements/1.1/"/>
    <ds:schemaRef ds:uri="b5fd2cd4-df8f-4bf9-b9f7-c8dd84e9618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38455526-E116-4975-B804-7DEE8610F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GSV</Template>
  <TotalTime>0</TotalTime>
  <Words>971</Words>
  <Application>Microsoft Office PowerPoint</Application>
  <PresentationFormat>Breedbeeld</PresentationFormat>
  <Paragraphs>155</Paragraphs>
  <Slides>42</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42</vt:i4>
      </vt:variant>
    </vt:vector>
  </HeadingPairs>
  <TitlesOfParts>
    <vt:vector size="48" baseType="lpstr">
      <vt:lpstr>Roboto Black</vt:lpstr>
      <vt:lpstr>Calibri</vt:lpstr>
      <vt:lpstr>Roboto</vt:lpstr>
      <vt:lpstr>Wingdings</vt:lpstr>
      <vt:lpstr>Arial</vt:lpstr>
      <vt:lpstr>GSV</vt:lpstr>
      <vt:lpstr>PowerPoint-presentatie</vt:lpstr>
      <vt:lpstr>A. Stakeholderbevraging: kwantitatief </vt:lpstr>
      <vt:lpstr>Respons</vt:lpstr>
      <vt:lpstr>1. TEVREDENHEID ALGEMEEN</vt:lpstr>
      <vt:lpstr>Respons</vt:lpstr>
      <vt:lpstr>1. Algemene tevredenheid (n=247)</vt:lpstr>
      <vt:lpstr>2. Perceptie (n=247)</vt:lpstr>
      <vt:lpstr>4. Waarden (n=247)</vt:lpstr>
      <vt:lpstr>4. Waarden (n=247)</vt:lpstr>
      <vt:lpstr>4. Waarden (n=247)</vt:lpstr>
      <vt:lpstr>Ik vind het belangrijk dat men bij G-sport Vlaanderen terecht kan voor… (n=247)</vt:lpstr>
      <vt:lpstr>Ik vind het belangrijk dat men bij G-sport Vlaanderen terecht kan voor… (n=247)</vt:lpstr>
      <vt:lpstr>Specifieke algemene tevredenheidsvragen (n=247)</vt:lpstr>
      <vt:lpstr>Specifieke algemene tevredenheidsvragen (n=247)</vt:lpstr>
      <vt:lpstr>Contact met de medewerkers (n=116)</vt:lpstr>
      <vt:lpstr>Fair Play (n=63)</vt:lpstr>
      <vt:lpstr>2. CLUB(ONDERSTEUNING)</vt:lpstr>
      <vt:lpstr>Algemeen (n=56)</vt:lpstr>
      <vt:lpstr>Algemene tevredenheid</vt:lpstr>
      <vt:lpstr>Tevredenheid en kennis ondersteuningsprojeccten</vt:lpstr>
      <vt:lpstr>Ondersteuningsnoden: thema’s</vt:lpstr>
      <vt:lpstr>Ondersteuningsnoden: wijze (5 belangrijkste)</vt:lpstr>
      <vt:lpstr>Clubs binnen een zorgsetting</vt:lpstr>
      <vt:lpstr>Algemeen (n=27)</vt:lpstr>
      <vt:lpstr>PSY-clubs verbonden aan een setting (n=19)</vt:lpstr>
      <vt:lpstr>Competitieclubs </vt:lpstr>
      <vt:lpstr>Competitie/recreatieve competitieclubs (n=40)</vt:lpstr>
      <vt:lpstr>3. TEVREDENHEID OPLEIDINGEN</vt:lpstr>
      <vt:lpstr>Opleidingsaanbod (n=127)</vt:lpstr>
      <vt:lpstr>Tevredenheid opleidingsaanbod (n=127)</vt:lpstr>
      <vt:lpstr>Drempels om deel te nemen aan opleidingsmomenten (n=127)</vt:lpstr>
      <vt:lpstr>Noden binnen het opleidingsaanbod (n=127)</vt:lpstr>
      <vt:lpstr>Opleidingsmodaliteiten: vorm (n=127)</vt:lpstr>
      <vt:lpstr>Opleidingsmodaliteiten: tijdstip (n=127)</vt:lpstr>
      <vt:lpstr>Opleidingsaanbod</vt:lpstr>
      <vt:lpstr>4. TEVREDENHEID COMMUNICATIE</vt:lpstr>
      <vt:lpstr>Algemene tevredenheidsvragen</vt:lpstr>
      <vt:lpstr>Frequentie communicatie algemeen per functie (n=224)</vt:lpstr>
      <vt:lpstr>Tevredenheid website </vt:lpstr>
      <vt:lpstr>Aandeel van de verschillende communicatietopics op SoMe </vt:lpstr>
      <vt:lpstr>Topics op sociale media algemeen</vt:lpstr>
      <vt:lpstr>Beoordeling per nieuwsbrief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Silke De Waelle</dc:creator>
  <cp:lastModifiedBy>Lothar Desmet</cp:lastModifiedBy>
  <cp:revision>9</cp:revision>
  <dcterms:created xsi:type="dcterms:W3CDTF">2023-11-20T07:04:42Z</dcterms:created>
  <dcterms:modified xsi:type="dcterms:W3CDTF">2024-03-29T07:54:47Z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0x01010097655E17CEF9F24AB94B342E5D2D4D29</vt:lpwstr>
  </property>
  <property fmtid="{D5CDD505-2E9C-101B-9397-08002B2CF9AE}" pid="3" name="MediaServiceImageTags">
    <vt:lpwstr/>
  </property>
</Properties>
</file>